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308" r:id="rId5"/>
    <p:sldId id="280" r:id="rId6"/>
    <p:sldId id="258" r:id="rId7"/>
    <p:sldId id="291" r:id="rId8"/>
    <p:sldId id="269" r:id="rId9"/>
    <p:sldId id="268" r:id="rId10"/>
    <p:sldId id="297" r:id="rId11"/>
    <p:sldId id="293" r:id="rId12"/>
    <p:sldId id="292" r:id="rId13"/>
    <p:sldId id="294" r:id="rId14"/>
    <p:sldId id="295" r:id="rId15"/>
    <p:sldId id="279" r:id="rId16"/>
    <p:sldId id="296" r:id="rId17"/>
    <p:sldId id="301" r:id="rId18"/>
    <p:sldId id="304" r:id="rId19"/>
    <p:sldId id="298" r:id="rId20"/>
    <p:sldId id="299" r:id="rId21"/>
    <p:sldId id="300" r:id="rId22"/>
    <p:sldId id="302" r:id="rId23"/>
    <p:sldId id="305" r:id="rId24"/>
    <p:sldId id="303" r:id="rId25"/>
    <p:sldId id="287" r:id="rId26"/>
    <p:sldId id="284" r:id="rId27"/>
    <p:sldId id="286" r:id="rId28"/>
    <p:sldId id="262" r:id="rId29"/>
    <p:sldId id="267" r:id="rId30"/>
    <p:sldId id="281" r:id="rId31"/>
    <p:sldId id="307"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339966"/>
    <a:srgbClr val="7099C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8" autoAdjust="0"/>
    <p:restoredTop sz="94624" autoAdjust="0"/>
  </p:normalViewPr>
  <p:slideViewPr>
    <p:cSldViewPr>
      <p:cViewPr varScale="1">
        <p:scale>
          <a:sx n="106" d="100"/>
          <a:sy n="106" d="100"/>
        </p:scale>
        <p:origin x="-126" y="-84"/>
      </p:cViewPr>
      <p:guideLst>
        <p:guide orient="horz" pos="2160"/>
        <p:guide pos="2880"/>
      </p:guideLst>
    </p:cSldViewPr>
  </p:slideViewPr>
  <p:outlineViewPr>
    <p:cViewPr>
      <p:scale>
        <a:sx n="33" d="100"/>
        <a:sy n="33" d="100"/>
      </p:scale>
      <p:origin x="0" y="69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11" descr="Copia de 120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WordArt 78"/>
          <p:cNvSpPr>
            <a:spLocks noChangeArrowheads="1" noChangeShapeType="1" noTextEdit="1"/>
          </p:cNvSpPr>
          <p:nvPr/>
        </p:nvSpPr>
        <p:spPr bwMode="auto">
          <a:xfrm>
            <a:off x="1785938" y="3643313"/>
            <a:ext cx="5214937" cy="433387"/>
          </a:xfrm>
          <a:prstGeom prst="rect">
            <a:avLst/>
          </a:prstGeom>
        </p:spPr>
        <p:txBody>
          <a:bodyPr wrap="none" fromWordArt="1">
            <a:prstTxWarp prst="textPlain">
              <a:avLst>
                <a:gd name="adj" fmla="val 50000"/>
              </a:avLst>
            </a:prstTxWarp>
          </a:bodyPr>
          <a:lstStyle/>
          <a:p>
            <a:pPr algn="ctr"/>
            <a:r>
              <a:rPr lang="en-US" sz="3600" kern="10">
                <a:ln w="9525">
                  <a:solidFill>
                    <a:srgbClr val="FF6600"/>
                  </a:solidFill>
                  <a:round/>
                  <a:headEnd/>
                  <a:tailEnd/>
                </a:ln>
                <a:gradFill rotWithShape="1">
                  <a:gsLst>
                    <a:gs pos="0">
                      <a:srgbClr val="FF9900"/>
                    </a:gs>
                    <a:gs pos="100000">
                      <a:srgbClr val="FFFF00"/>
                    </a:gs>
                  </a:gsLst>
                  <a:path path="rect">
                    <a:fillToRect l="50000" t="50000" r="50000" b="50000"/>
                  </a:path>
                </a:gradFill>
                <a:effectLst>
                  <a:outerShdw dist="35921" dir="2700000" algn="ctr" rotWithShape="0">
                    <a:srgbClr val="990000"/>
                  </a:outerShdw>
                </a:effectLst>
                <a:latin typeface="Gill Sans MT Condensed"/>
              </a:rPr>
              <a:t>Presentación</a:t>
            </a:r>
            <a:endParaRPr lang="ru-RU" sz="3600" kern="10">
              <a:ln w="9525">
                <a:solidFill>
                  <a:srgbClr val="FF6600"/>
                </a:solidFill>
                <a:round/>
                <a:headEnd/>
                <a:tailEnd/>
              </a:ln>
              <a:gradFill rotWithShape="1">
                <a:gsLst>
                  <a:gs pos="0">
                    <a:srgbClr val="FF9900"/>
                  </a:gs>
                  <a:gs pos="100000">
                    <a:srgbClr val="FFFF00"/>
                  </a:gs>
                </a:gsLst>
                <a:path path="rect">
                  <a:fillToRect l="50000" t="50000" r="50000" b="50000"/>
                </a:path>
              </a:gradFill>
              <a:effectLst>
                <a:outerShdw dist="35921" dir="2700000" algn="ctr" rotWithShape="0">
                  <a:srgbClr val="990000"/>
                </a:outerShdw>
              </a:effectLst>
            </a:endParaRPr>
          </a:p>
        </p:txBody>
      </p:sp>
      <p:sp>
        <p:nvSpPr>
          <p:cNvPr id="2" name="1 Título"/>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6" name="3 Marcador de fecha"/>
          <p:cNvSpPr>
            <a:spLocks noGrp="1"/>
          </p:cNvSpPr>
          <p:nvPr>
            <p:ph type="dt" sz="half" idx="10"/>
          </p:nvPr>
        </p:nvSpPr>
        <p:spPr/>
        <p:txBody>
          <a:bodyPr/>
          <a:lstStyle>
            <a:lvl1pPr>
              <a:defRPr/>
            </a:lvl1pPr>
          </a:lstStyle>
          <a:p>
            <a:pPr>
              <a:defRPr/>
            </a:pPr>
            <a:fld id="{38F770CB-2E36-40E8-A561-EBD2D5383EE3}" type="datetimeFigureOut">
              <a:rPr lang="ru-RU"/>
              <a:pPr>
                <a:defRPr/>
              </a:pPr>
              <a:t>09.02.2016</a:t>
            </a:fld>
            <a:endParaRPr lang="ru-RU"/>
          </a:p>
        </p:txBody>
      </p:sp>
      <p:sp>
        <p:nvSpPr>
          <p:cNvPr id="7" name="4 Marcador de pie de página"/>
          <p:cNvSpPr>
            <a:spLocks noGrp="1"/>
          </p:cNvSpPr>
          <p:nvPr>
            <p:ph type="ftr" sz="quarter" idx="11"/>
          </p:nvPr>
        </p:nvSpPr>
        <p:spPr/>
        <p:txBody>
          <a:bodyPr/>
          <a:lstStyle>
            <a:lvl1pPr>
              <a:defRPr/>
            </a:lvl1pPr>
          </a:lstStyle>
          <a:p>
            <a:pPr>
              <a:defRPr/>
            </a:pPr>
            <a:endParaRPr lang="ru-RU"/>
          </a:p>
        </p:txBody>
      </p:sp>
      <p:sp>
        <p:nvSpPr>
          <p:cNvPr id="8" name="5 Marcador de número de diapositiva"/>
          <p:cNvSpPr>
            <a:spLocks noGrp="1"/>
          </p:cNvSpPr>
          <p:nvPr>
            <p:ph type="sldNum" sz="quarter" idx="12"/>
          </p:nvPr>
        </p:nvSpPr>
        <p:spPr/>
        <p:txBody>
          <a:bodyPr/>
          <a:lstStyle>
            <a:lvl1pPr>
              <a:defRPr/>
            </a:lvl1pPr>
          </a:lstStyle>
          <a:p>
            <a:pPr>
              <a:defRPr/>
            </a:pPr>
            <a:fld id="{3AFE425C-E75E-4657-830D-1D355E88B5DD}" type="slidenum">
              <a:rPr lang="ru-RU"/>
              <a:pPr>
                <a:defRPr/>
              </a:pPr>
              <a:t>‹#›</a:t>
            </a:fld>
            <a:endParaRPr lang="ru-RU"/>
          </a:p>
        </p:txBody>
      </p:sp>
    </p:spTree>
  </p:cSld>
  <p:clrMapOvr>
    <a:masterClrMapping/>
  </p:clrMapOvr>
  <p:transition spd="med" advClick="0" advTm="8000">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fecha"/>
          <p:cNvSpPr>
            <a:spLocks noGrp="1"/>
          </p:cNvSpPr>
          <p:nvPr>
            <p:ph type="dt" sz="half" idx="10"/>
          </p:nvPr>
        </p:nvSpPr>
        <p:spPr/>
        <p:txBody>
          <a:bodyPr/>
          <a:lstStyle>
            <a:lvl1pPr>
              <a:defRPr/>
            </a:lvl1pPr>
          </a:lstStyle>
          <a:p>
            <a:pPr>
              <a:defRPr/>
            </a:pPr>
            <a:fld id="{D5F133EA-2BB4-454B-97D6-A4916BBF942F}" type="datetimeFigureOut">
              <a:rPr lang="ru-RU"/>
              <a:pPr>
                <a:defRPr/>
              </a:pPr>
              <a:t>09.02.2016</a:t>
            </a:fld>
            <a:endParaRPr lang="ru-RU"/>
          </a:p>
        </p:txBody>
      </p:sp>
      <p:sp>
        <p:nvSpPr>
          <p:cNvPr id="5" name="4 Marcador de pie de página"/>
          <p:cNvSpPr>
            <a:spLocks noGrp="1"/>
          </p:cNvSpPr>
          <p:nvPr>
            <p:ph type="ftr" sz="quarter" idx="11"/>
          </p:nvPr>
        </p:nvSpPr>
        <p:spPr/>
        <p:txBody>
          <a:bodyPr/>
          <a:lstStyle>
            <a:lvl1pPr>
              <a:defRPr/>
            </a:lvl1pPr>
          </a:lstStyle>
          <a:p>
            <a:pPr>
              <a:defRPr/>
            </a:pPr>
            <a:endParaRPr lang="ru-RU"/>
          </a:p>
        </p:txBody>
      </p:sp>
      <p:sp>
        <p:nvSpPr>
          <p:cNvPr id="6" name="5 Marcador de número de diapositiva"/>
          <p:cNvSpPr>
            <a:spLocks noGrp="1"/>
          </p:cNvSpPr>
          <p:nvPr>
            <p:ph type="sldNum" sz="quarter" idx="12"/>
          </p:nvPr>
        </p:nvSpPr>
        <p:spPr/>
        <p:txBody>
          <a:bodyPr/>
          <a:lstStyle>
            <a:lvl1pPr>
              <a:defRPr/>
            </a:lvl1pPr>
          </a:lstStyle>
          <a:p>
            <a:pPr>
              <a:defRPr/>
            </a:pPr>
            <a:fld id="{F817A8ED-6D70-4436-B76F-1233DDC827A9}" type="slidenum">
              <a:rPr lang="ru-RU"/>
              <a:pPr>
                <a:defRPr/>
              </a:pPr>
              <a:t>‹#›</a:t>
            </a:fld>
            <a:endParaRPr lang="ru-RU"/>
          </a:p>
        </p:txBody>
      </p:sp>
    </p:spTree>
  </p:cSld>
  <p:clrMapOvr>
    <a:masterClrMapping/>
  </p:clrMapOvr>
  <p:transition spd="med" advClick="0" advTm="8000">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fecha"/>
          <p:cNvSpPr>
            <a:spLocks noGrp="1"/>
          </p:cNvSpPr>
          <p:nvPr>
            <p:ph type="dt" sz="half" idx="10"/>
          </p:nvPr>
        </p:nvSpPr>
        <p:spPr/>
        <p:txBody>
          <a:bodyPr/>
          <a:lstStyle>
            <a:lvl1pPr>
              <a:defRPr/>
            </a:lvl1pPr>
          </a:lstStyle>
          <a:p>
            <a:pPr>
              <a:defRPr/>
            </a:pPr>
            <a:fld id="{B825F9A6-42F9-49FF-BE25-B50E89F2964E}" type="datetimeFigureOut">
              <a:rPr lang="ru-RU"/>
              <a:pPr>
                <a:defRPr/>
              </a:pPr>
              <a:t>09.02.2016</a:t>
            </a:fld>
            <a:endParaRPr lang="ru-RU"/>
          </a:p>
        </p:txBody>
      </p:sp>
      <p:sp>
        <p:nvSpPr>
          <p:cNvPr id="5" name="4 Marcador de pie de página"/>
          <p:cNvSpPr>
            <a:spLocks noGrp="1"/>
          </p:cNvSpPr>
          <p:nvPr>
            <p:ph type="ftr" sz="quarter" idx="11"/>
          </p:nvPr>
        </p:nvSpPr>
        <p:spPr/>
        <p:txBody>
          <a:bodyPr/>
          <a:lstStyle>
            <a:lvl1pPr>
              <a:defRPr/>
            </a:lvl1pPr>
          </a:lstStyle>
          <a:p>
            <a:pPr>
              <a:defRPr/>
            </a:pPr>
            <a:endParaRPr lang="ru-RU"/>
          </a:p>
        </p:txBody>
      </p:sp>
      <p:sp>
        <p:nvSpPr>
          <p:cNvPr id="6" name="5 Marcador de número de diapositiva"/>
          <p:cNvSpPr>
            <a:spLocks noGrp="1"/>
          </p:cNvSpPr>
          <p:nvPr>
            <p:ph type="sldNum" sz="quarter" idx="12"/>
          </p:nvPr>
        </p:nvSpPr>
        <p:spPr/>
        <p:txBody>
          <a:bodyPr/>
          <a:lstStyle>
            <a:lvl1pPr>
              <a:defRPr/>
            </a:lvl1pPr>
          </a:lstStyle>
          <a:p>
            <a:pPr>
              <a:defRPr/>
            </a:pPr>
            <a:fld id="{B9ECF292-CAB6-49C8-A038-8C83A00D4460}" type="slidenum">
              <a:rPr lang="ru-RU"/>
              <a:pPr>
                <a:defRPr/>
              </a:pPr>
              <a:t>‹#›</a:t>
            </a:fld>
            <a:endParaRPr lang="ru-RU"/>
          </a:p>
        </p:txBody>
      </p:sp>
    </p:spTree>
  </p:cSld>
  <p:clrMapOvr>
    <a:masterClrMapping/>
  </p:clrMapOvr>
  <p:transition spd="med" advClick="0" advTm="8000">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lvl1pPr>
              <a:defRPr sz="3600" b="1" cap="none" spc="0">
                <a:ln w="11430">
                  <a:solidFill>
                    <a:sysClr val="windowText" lastClr="000000"/>
                  </a:solidFill>
                </a:ln>
                <a:solidFill>
                  <a:srgbClr val="FF9900"/>
                </a:solidFill>
                <a:effectLst>
                  <a:outerShdw blurRad="80000" dist="40000" dir="5040000" algn="tl">
                    <a:srgbClr val="000000">
                      <a:alpha val="30000"/>
                    </a:srgbClr>
                  </a:outerShdw>
                </a:effectLst>
                <a:latin typeface="Arial Black" pitchFamily="34" charset="0"/>
              </a:defRPr>
            </a:lvl1pPr>
          </a:lstStyle>
          <a:p>
            <a:r>
              <a:rPr lang="ru-RU" smtClean="0"/>
              <a:t>Образец заголовка</a:t>
            </a:r>
            <a:endParaRPr lang="ru-RU" dirty="0"/>
          </a:p>
        </p:txBody>
      </p:sp>
      <p:sp>
        <p:nvSpPr>
          <p:cNvPr id="3" name="2 Marcador de contenido"/>
          <p:cNvSpPr>
            <a:spLocks noGrp="1"/>
          </p:cNvSpPr>
          <p:nvPr>
            <p:ph idx="1"/>
          </p:nvPr>
        </p:nvSpPr>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1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3 Marcador de fecha"/>
          <p:cNvSpPr>
            <a:spLocks noGrp="1"/>
          </p:cNvSpPr>
          <p:nvPr>
            <p:ph type="dt" sz="half" idx="10"/>
          </p:nvPr>
        </p:nvSpPr>
        <p:spPr/>
        <p:txBody>
          <a:bodyPr/>
          <a:lstStyle>
            <a:lvl1pPr>
              <a:defRPr/>
            </a:lvl1pPr>
          </a:lstStyle>
          <a:p>
            <a:pPr>
              <a:defRPr/>
            </a:pPr>
            <a:fld id="{90725E2E-15F4-4FC5-AEDB-C8DE715B685B}" type="datetimeFigureOut">
              <a:rPr lang="ru-RU"/>
              <a:pPr>
                <a:defRPr/>
              </a:pPr>
              <a:t>09.02.2016</a:t>
            </a:fld>
            <a:endParaRPr lang="ru-RU"/>
          </a:p>
        </p:txBody>
      </p:sp>
      <p:sp>
        <p:nvSpPr>
          <p:cNvPr id="5" name="4 Marcador de pie de página"/>
          <p:cNvSpPr>
            <a:spLocks noGrp="1"/>
          </p:cNvSpPr>
          <p:nvPr>
            <p:ph type="ftr" sz="quarter" idx="11"/>
          </p:nvPr>
        </p:nvSpPr>
        <p:spPr/>
        <p:txBody>
          <a:bodyPr/>
          <a:lstStyle>
            <a:lvl1pPr>
              <a:defRPr/>
            </a:lvl1pPr>
          </a:lstStyle>
          <a:p>
            <a:pPr>
              <a:defRPr/>
            </a:pPr>
            <a:endParaRPr lang="ru-RU"/>
          </a:p>
        </p:txBody>
      </p:sp>
      <p:sp>
        <p:nvSpPr>
          <p:cNvPr id="6" name="5 Marcador de número de diapositiva"/>
          <p:cNvSpPr>
            <a:spLocks noGrp="1"/>
          </p:cNvSpPr>
          <p:nvPr>
            <p:ph type="sldNum" sz="quarter" idx="12"/>
          </p:nvPr>
        </p:nvSpPr>
        <p:spPr/>
        <p:txBody>
          <a:bodyPr/>
          <a:lstStyle>
            <a:lvl1pPr>
              <a:defRPr/>
            </a:lvl1pPr>
          </a:lstStyle>
          <a:p>
            <a:pPr>
              <a:defRPr/>
            </a:pPr>
            <a:fld id="{CC140A93-DA14-47E7-B7EB-250F01BAECF3}" type="slidenum">
              <a:rPr lang="ru-RU"/>
              <a:pPr>
                <a:defRPr/>
              </a:pPr>
              <a:t>‹#›</a:t>
            </a:fld>
            <a:endParaRPr lang="ru-RU"/>
          </a:p>
        </p:txBody>
      </p:sp>
    </p:spTree>
  </p:cSld>
  <p:clrMapOvr>
    <a:masterClrMapping/>
  </p:clrMapOvr>
  <p:transition spd="med" advClick="0" advTm="8000">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lvl1pPr>
              <a:defRPr/>
            </a:lvl1pPr>
          </a:lstStyle>
          <a:p>
            <a:pPr>
              <a:defRPr/>
            </a:pPr>
            <a:fld id="{F93E1AFE-D8EC-4DA8-B60D-36E396087416}" type="datetimeFigureOut">
              <a:rPr lang="ru-RU"/>
              <a:pPr>
                <a:defRPr/>
              </a:pPr>
              <a:t>09.02.2016</a:t>
            </a:fld>
            <a:endParaRPr lang="ru-RU"/>
          </a:p>
        </p:txBody>
      </p:sp>
      <p:sp>
        <p:nvSpPr>
          <p:cNvPr id="5" name="4 Marcador de pie de página"/>
          <p:cNvSpPr>
            <a:spLocks noGrp="1"/>
          </p:cNvSpPr>
          <p:nvPr>
            <p:ph type="ftr" sz="quarter" idx="11"/>
          </p:nvPr>
        </p:nvSpPr>
        <p:spPr/>
        <p:txBody>
          <a:bodyPr/>
          <a:lstStyle>
            <a:lvl1pPr>
              <a:defRPr/>
            </a:lvl1pPr>
          </a:lstStyle>
          <a:p>
            <a:pPr>
              <a:defRPr/>
            </a:pPr>
            <a:endParaRPr lang="ru-RU"/>
          </a:p>
        </p:txBody>
      </p:sp>
      <p:sp>
        <p:nvSpPr>
          <p:cNvPr id="6" name="5 Marcador de número de diapositiva"/>
          <p:cNvSpPr>
            <a:spLocks noGrp="1"/>
          </p:cNvSpPr>
          <p:nvPr>
            <p:ph type="sldNum" sz="quarter" idx="12"/>
          </p:nvPr>
        </p:nvSpPr>
        <p:spPr/>
        <p:txBody>
          <a:bodyPr/>
          <a:lstStyle>
            <a:lvl1pPr>
              <a:defRPr/>
            </a:lvl1pPr>
          </a:lstStyle>
          <a:p>
            <a:pPr>
              <a:defRPr/>
            </a:pPr>
            <a:fld id="{0BE73116-1F47-4FB0-92F7-DC0B352CDC67}" type="slidenum">
              <a:rPr lang="ru-RU"/>
              <a:pPr>
                <a:defRPr/>
              </a:pPr>
              <a:t>‹#›</a:t>
            </a:fld>
            <a:endParaRPr lang="ru-RU"/>
          </a:p>
        </p:txBody>
      </p:sp>
    </p:spTree>
  </p:cSld>
  <p:clrMapOvr>
    <a:masterClrMapping/>
  </p:clrMapOvr>
  <p:transition spd="med" advClick="0" advTm="8000">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3 Marcador de fecha"/>
          <p:cNvSpPr>
            <a:spLocks noGrp="1"/>
          </p:cNvSpPr>
          <p:nvPr>
            <p:ph type="dt" sz="half" idx="10"/>
          </p:nvPr>
        </p:nvSpPr>
        <p:spPr/>
        <p:txBody>
          <a:bodyPr/>
          <a:lstStyle>
            <a:lvl1pPr>
              <a:defRPr/>
            </a:lvl1pPr>
          </a:lstStyle>
          <a:p>
            <a:pPr>
              <a:defRPr/>
            </a:pPr>
            <a:fld id="{B1359407-0A2D-484D-9F45-D800F19A099D}" type="datetimeFigureOut">
              <a:rPr lang="ru-RU"/>
              <a:pPr>
                <a:defRPr/>
              </a:pPr>
              <a:t>09.02.2016</a:t>
            </a:fld>
            <a:endParaRPr lang="ru-RU"/>
          </a:p>
        </p:txBody>
      </p:sp>
      <p:sp>
        <p:nvSpPr>
          <p:cNvPr id="6" name="4 Marcador de pie de página"/>
          <p:cNvSpPr>
            <a:spLocks noGrp="1"/>
          </p:cNvSpPr>
          <p:nvPr>
            <p:ph type="ftr" sz="quarter" idx="11"/>
          </p:nvPr>
        </p:nvSpPr>
        <p:spPr/>
        <p:txBody>
          <a:bodyPr/>
          <a:lstStyle>
            <a:lvl1pPr>
              <a:defRPr/>
            </a:lvl1pPr>
          </a:lstStyle>
          <a:p>
            <a:pPr>
              <a:defRPr/>
            </a:pPr>
            <a:endParaRPr lang="ru-RU"/>
          </a:p>
        </p:txBody>
      </p:sp>
      <p:sp>
        <p:nvSpPr>
          <p:cNvPr id="7" name="5 Marcador de número de diapositiva"/>
          <p:cNvSpPr>
            <a:spLocks noGrp="1"/>
          </p:cNvSpPr>
          <p:nvPr>
            <p:ph type="sldNum" sz="quarter" idx="12"/>
          </p:nvPr>
        </p:nvSpPr>
        <p:spPr/>
        <p:txBody>
          <a:bodyPr/>
          <a:lstStyle>
            <a:lvl1pPr>
              <a:defRPr/>
            </a:lvl1pPr>
          </a:lstStyle>
          <a:p>
            <a:pPr>
              <a:defRPr/>
            </a:pPr>
            <a:fld id="{70317DAF-D7BE-4715-89D7-412E81B3E6B2}" type="slidenum">
              <a:rPr lang="ru-RU"/>
              <a:pPr>
                <a:defRPr/>
              </a:pPr>
              <a:t>‹#›</a:t>
            </a:fld>
            <a:endParaRPr lang="ru-RU"/>
          </a:p>
        </p:txBody>
      </p:sp>
    </p:spTree>
  </p:cSld>
  <p:clrMapOvr>
    <a:masterClrMapping/>
  </p:clrMapOvr>
  <p:transition spd="med" advClick="0" advTm="8000">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ru-RU"/>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3 Marcador de fecha"/>
          <p:cNvSpPr>
            <a:spLocks noGrp="1"/>
          </p:cNvSpPr>
          <p:nvPr>
            <p:ph type="dt" sz="half" idx="10"/>
          </p:nvPr>
        </p:nvSpPr>
        <p:spPr/>
        <p:txBody>
          <a:bodyPr/>
          <a:lstStyle>
            <a:lvl1pPr>
              <a:defRPr/>
            </a:lvl1pPr>
          </a:lstStyle>
          <a:p>
            <a:pPr>
              <a:defRPr/>
            </a:pPr>
            <a:fld id="{5A4F09F8-70CB-43D4-9D82-2BAB5E45AD9A}" type="datetimeFigureOut">
              <a:rPr lang="ru-RU"/>
              <a:pPr>
                <a:defRPr/>
              </a:pPr>
              <a:t>09.02.2016</a:t>
            </a:fld>
            <a:endParaRPr lang="ru-RU"/>
          </a:p>
        </p:txBody>
      </p:sp>
      <p:sp>
        <p:nvSpPr>
          <p:cNvPr id="8" name="4 Marcador de pie de página"/>
          <p:cNvSpPr>
            <a:spLocks noGrp="1"/>
          </p:cNvSpPr>
          <p:nvPr>
            <p:ph type="ftr" sz="quarter" idx="11"/>
          </p:nvPr>
        </p:nvSpPr>
        <p:spPr/>
        <p:txBody>
          <a:bodyPr/>
          <a:lstStyle>
            <a:lvl1pPr>
              <a:defRPr/>
            </a:lvl1pPr>
          </a:lstStyle>
          <a:p>
            <a:pPr>
              <a:defRPr/>
            </a:pPr>
            <a:endParaRPr lang="ru-RU"/>
          </a:p>
        </p:txBody>
      </p:sp>
      <p:sp>
        <p:nvSpPr>
          <p:cNvPr id="9" name="5 Marcador de número de diapositiva"/>
          <p:cNvSpPr>
            <a:spLocks noGrp="1"/>
          </p:cNvSpPr>
          <p:nvPr>
            <p:ph type="sldNum" sz="quarter" idx="12"/>
          </p:nvPr>
        </p:nvSpPr>
        <p:spPr/>
        <p:txBody>
          <a:bodyPr/>
          <a:lstStyle>
            <a:lvl1pPr>
              <a:defRPr/>
            </a:lvl1pPr>
          </a:lstStyle>
          <a:p>
            <a:pPr>
              <a:defRPr/>
            </a:pPr>
            <a:fld id="{E2A05B09-0025-44EA-A597-745928FA23E9}" type="slidenum">
              <a:rPr lang="ru-RU"/>
              <a:pPr>
                <a:defRPr/>
              </a:pPr>
              <a:t>‹#›</a:t>
            </a:fld>
            <a:endParaRPr lang="ru-RU"/>
          </a:p>
        </p:txBody>
      </p:sp>
    </p:spTree>
  </p:cSld>
  <p:clrMapOvr>
    <a:masterClrMapping/>
  </p:clrMapOvr>
  <p:transition spd="med" advClick="0" advTm="8000">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3 Marcador de fecha"/>
          <p:cNvSpPr>
            <a:spLocks noGrp="1"/>
          </p:cNvSpPr>
          <p:nvPr>
            <p:ph type="dt" sz="half" idx="10"/>
          </p:nvPr>
        </p:nvSpPr>
        <p:spPr/>
        <p:txBody>
          <a:bodyPr/>
          <a:lstStyle>
            <a:lvl1pPr>
              <a:defRPr/>
            </a:lvl1pPr>
          </a:lstStyle>
          <a:p>
            <a:pPr>
              <a:defRPr/>
            </a:pPr>
            <a:fld id="{7D05BC45-8E6E-4995-BAFC-42135FEB7897}" type="datetimeFigureOut">
              <a:rPr lang="ru-RU"/>
              <a:pPr>
                <a:defRPr/>
              </a:pPr>
              <a:t>09.02.2016</a:t>
            </a:fld>
            <a:endParaRPr lang="ru-RU"/>
          </a:p>
        </p:txBody>
      </p:sp>
      <p:sp>
        <p:nvSpPr>
          <p:cNvPr id="4" name="4 Marcador de pie de página"/>
          <p:cNvSpPr>
            <a:spLocks noGrp="1"/>
          </p:cNvSpPr>
          <p:nvPr>
            <p:ph type="ftr" sz="quarter" idx="11"/>
          </p:nvPr>
        </p:nvSpPr>
        <p:spPr/>
        <p:txBody>
          <a:bodyPr/>
          <a:lstStyle>
            <a:lvl1pPr>
              <a:defRPr/>
            </a:lvl1pPr>
          </a:lstStyle>
          <a:p>
            <a:pPr>
              <a:defRPr/>
            </a:pPr>
            <a:endParaRPr lang="ru-RU"/>
          </a:p>
        </p:txBody>
      </p:sp>
      <p:sp>
        <p:nvSpPr>
          <p:cNvPr id="5" name="5 Marcador de número de diapositiva"/>
          <p:cNvSpPr>
            <a:spLocks noGrp="1"/>
          </p:cNvSpPr>
          <p:nvPr>
            <p:ph type="sldNum" sz="quarter" idx="12"/>
          </p:nvPr>
        </p:nvSpPr>
        <p:spPr/>
        <p:txBody>
          <a:bodyPr/>
          <a:lstStyle>
            <a:lvl1pPr>
              <a:defRPr/>
            </a:lvl1pPr>
          </a:lstStyle>
          <a:p>
            <a:pPr>
              <a:defRPr/>
            </a:pPr>
            <a:fld id="{BC35102D-22AD-44B0-9F7D-64B01C867EB7}" type="slidenum">
              <a:rPr lang="ru-RU"/>
              <a:pPr>
                <a:defRPr/>
              </a:pPr>
              <a:t>‹#›</a:t>
            </a:fld>
            <a:endParaRPr lang="ru-RU"/>
          </a:p>
        </p:txBody>
      </p:sp>
    </p:spTree>
  </p:cSld>
  <p:clrMapOvr>
    <a:masterClrMapping/>
  </p:clrMapOvr>
  <p:transition spd="med" advClick="0" advTm="8000">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C0EEFC0-8874-4B19-B251-DA7B0C2CEF23}" type="datetimeFigureOut">
              <a:rPr lang="ru-RU"/>
              <a:pPr>
                <a:defRPr/>
              </a:pPr>
              <a:t>09.02.2016</a:t>
            </a:fld>
            <a:endParaRPr lang="ru-RU"/>
          </a:p>
        </p:txBody>
      </p:sp>
      <p:sp>
        <p:nvSpPr>
          <p:cNvPr id="3" name="4 Marcador de pie de página"/>
          <p:cNvSpPr>
            <a:spLocks noGrp="1"/>
          </p:cNvSpPr>
          <p:nvPr>
            <p:ph type="ftr" sz="quarter" idx="11"/>
          </p:nvPr>
        </p:nvSpPr>
        <p:spPr/>
        <p:txBody>
          <a:bodyPr/>
          <a:lstStyle>
            <a:lvl1pPr>
              <a:defRPr/>
            </a:lvl1pPr>
          </a:lstStyle>
          <a:p>
            <a:pPr>
              <a:defRPr/>
            </a:pPr>
            <a:endParaRPr lang="ru-RU"/>
          </a:p>
        </p:txBody>
      </p:sp>
      <p:sp>
        <p:nvSpPr>
          <p:cNvPr id="4" name="5 Marcador de número de diapositiva"/>
          <p:cNvSpPr>
            <a:spLocks noGrp="1"/>
          </p:cNvSpPr>
          <p:nvPr>
            <p:ph type="sldNum" sz="quarter" idx="12"/>
          </p:nvPr>
        </p:nvSpPr>
        <p:spPr/>
        <p:txBody>
          <a:bodyPr/>
          <a:lstStyle>
            <a:lvl1pPr>
              <a:defRPr/>
            </a:lvl1pPr>
          </a:lstStyle>
          <a:p>
            <a:pPr>
              <a:defRPr/>
            </a:pPr>
            <a:fld id="{02B11EC1-7119-4914-97D2-F2F2A678FCA2}" type="slidenum">
              <a:rPr lang="ru-RU"/>
              <a:pPr>
                <a:defRPr/>
              </a:pPr>
              <a:t>‹#›</a:t>
            </a:fld>
            <a:endParaRPr lang="ru-RU"/>
          </a:p>
        </p:txBody>
      </p:sp>
    </p:spTree>
  </p:cSld>
  <p:clrMapOvr>
    <a:masterClrMapping/>
  </p:clrMapOvr>
  <p:transition spd="med" advClick="0" advTm="8000">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3 Marcador de fecha"/>
          <p:cNvSpPr>
            <a:spLocks noGrp="1"/>
          </p:cNvSpPr>
          <p:nvPr>
            <p:ph type="dt" sz="half" idx="10"/>
          </p:nvPr>
        </p:nvSpPr>
        <p:spPr/>
        <p:txBody>
          <a:bodyPr/>
          <a:lstStyle>
            <a:lvl1pPr>
              <a:defRPr/>
            </a:lvl1pPr>
          </a:lstStyle>
          <a:p>
            <a:pPr>
              <a:defRPr/>
            </a:pPr>
            <a:fld id="{D8664E24-BD32-49C1-B389-8E90123E03D7}" type="datetimeFigureOut">
              <a:rPr lang="ru-RU"/>
              <a:pPr>
                <a:defRPr/>
              </a:pPr>
              <a:t>09.02.2016</a:t>
            </a:fld>
            <a:endParaRPr lang="ru-RU"/>
          </a:p>
        </p:txBody>
      </p:sp>
      <p:sp>
        <p:nvSpPr>
          <p:cNvPr id="6" name="4 Marcador de pie de página"/>
          <p:cNvSpPr>
            <a:spLocks noGrp="1"/>
          </p:cNvSpPr>
          <p:nvPr>
            <p:ph type="ftr" sz="quarter" idx="11"/>
          </p:nvPr>
        </p:nvSpPr>
        <p:spPr/>
        <p:txBody>
          <a:bodyPr/>
          <a:lstStyle>
            <a:lvl1pPr>
              <a:defRPr/>
            </a:lvl1pPr>
          </a:lstStyle>
          <a:p>
            <a:pPr>
              <a:defRPr/>
            </a:pPr>
            <a:endParaRPr lang="ru-RU"/>
          </a:p>
        </p:txBody>
      </p:sp>
      <p:sp>
        <p:nvSpPr>
          <p:cNvPr id="7" name="5 Marcador de número de diapositiva"/>
          <p:cNvSpPr>
            <a:spLocks noGrp="1"/>
          </p:cNvSpPr>
          <p:nvPr>
            <p:ph type="sldNum" sz="quarter" idx="12"/>
          </p:nvPr>
        </p:nvSpPr>
        <p:spPr/>
        <p:txBody>
          <a:bodyPr/>
          <a:lstStyle>
            <a:lvl1pPr>
              <a:defRPr/>
            </a:lvl1pPr>
          </a:lstStyle>
          <a:p>
            <a:pPr>
              <a:defRPr/>
            </a:pPr>
            <a:fld id="{9563A41C-FD24-433C-AC5E-9817E6352356}" type="slidenum">
              <a:rPr lang="ru-RU"/>
              <a:pPr>
                <a:defRPr/>
              </a:pPr>
              <a:t>‹#›</a:t>
            </a:fld>
            <a:endParaRPr lang="ru-RU"/>
          </a:p>
        </p:txBody>
      </p:sp>
    </p:spTree>
  </p:cSld>
  <p:clrMapOvr>
    <a:masterClrMapping/>
  </p:clrMapOvr>
  <p:transition spd="med" advClick="0" advTm="8000">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3 Marcador de fecha"/>
          <p:cNvSpPr>
            <a:spLocks noGrp="1"/>
          </p:cNvSpPr>
          <p:nvPr>
            <p:ph type="dt" sz="half" idx="10"/>
          </p:nvPr>
        </p:nvSpPr>
        <p:spPr/>
        <p:txBody>
          <a:bodyPr/>
          <a:lstStyle>
            <a:lvl1pPr>
              <a:defRPr/>
            </a:lvl1pPr>
          </a:lstStyle>
          <a:p>
            <a:pPr>
              <a:defRPr/>
            </a:pPr>
            <a:fld id="{DC66B119-DD35-449B-A26B-8231FDE6DFCD}" type="datetimeFigureOut">
              <a:rPr lang="ru-RU"/>
              <a:pPr>
                <a:defRPr/>
              </a:pPr>
              <a:t>09.02.2016</a:t>
            </a:fld>
            <a:endParaRPr lang="ru-RU"/>
          </a:p>
        </p:txBody>
      </p:sp>
      <p:sp>
        <p:nvSpPr>
          <p:cNvPr id="6" name="4 Marcador de pie de página"/>
          <p:cNvSpPr>
            <a:spLocks noGrp="1"/>
          </p:cNvSpPr>
          <p:nvPr>
            <p:ph type="ftr" sz="quarter" idx="11"/>
          </p:nvPr>
        </p:nvSpPr>
        <p:spPr/>
        <p:txBody>
          <a:bodyPr/>
          <a:lstStyle>
            <a:lvl1pPr>
              <a:defRPr/>
            </a:lvl1pPr>
          </a:lstStyle>
          <a:p>
            <a:pPr>
              <a:defRPr/>
            </a:pPr>
            <a:endParaRPr lang="ru-RU"/>
          </a:p>
        </p:txBody>
      </p:sp>
      <p:sp>
        <p:nvSpPr>
          <p:cNvPr id="7" name="5 Marcador de número de diapositiva"/>
          <p:cNvSpPr>
            <a:spLocks noGrp="1"/>
          </p:cNvSpPr>
          <p:nvPr>
            <p:ph type="sldNum" sz="quarter" idx="12"/>
          </p:nvPr>
        </p:nvSpPr>
        <p:spPr/>
        <p:txBody>
          <a:bodyPr/>
          <a:lstStyle>
            <a:lvl1pPr>
              <a:defRPr/>
            </a:lvl1pPr>
          </a:lstStyle>
          <a:p>
            <a:pPr>
              <a:defRPr/>
            </a:pPr>
            <a:fld id="{EA611A73-9862-419A-8DEB-7819ED2FD19E}" type="slidenum">
              <a:rPr lang="ru-RU"/>
              <a:pPr>
                <a:defRPr/>
              </a:pPr>
              <a:t>‹#›</a:t>
            </a:fld>
            <a:endParaRPr lang="ru-RU"/>
          </a:p>
        </p:txBody>
      </p:sp>
    </p:spTree>
  </p:cSld>
  <p:clrMapOvr>
    <a:masterClrMapping/>
  </p:clrMapOvr>
  <p:transition spd="med" advClick="0" advTm="8000">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2" descr="Imagen1"/>
          <p:cNvPicPr>
            <a:picLocks noChangeAspect="1" noChangeArrowheads="1"/>
          </p:cNvPicPr>
          <p:nvPr/>
        </p:nvPicPr>
        <p:blipFill>
          <a:blip r:embed="rId13">
            <a:lum contrast="6000"/>
          </a:blip>
          <a:srcRect/>
          <a:stretch>
            <a:fillRect/>
          </a:stretch>
        </p:blipFill>
        <p:spPr bwMode="auto">
          <a:xfrm>
            <a:off x="0" y="0"/>
            <a:ext cx="9144000" cy="6858000"/>
          </a:xfrm>
          <a:prstGeom prst="rect">
            <a:avLst/>
          </a:prstGeom>
          <a:noFill/>
          <a:ln w="9525">
            <a:noFill/>
            <a:miter lim="800000"/>
            <a:headEnd/>
            <a:tailEnd/>
          </a:ln>
        </p:spPr>
      </p:pic>
      <p:sp>
        <p:nvSpPr>
          <p:cNvPr id="1027"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Haga clic para modificar el estilo de título del patrón</a:t>
            </a:r>
          </a:p>
        </p:txBody>
      </p:sp>
      <p:sp>
        <p:nvSpPr>
          <p:cNvPr id="1028"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Haga clic para modificar el estilo de texto del patrón</a:t>
            </a:r>
          </a:p>
          <a:p>
            <a:pPr lvl="1"/>
            <a:r>
              <a:rPr lang="ru-RU" smtClean="0"/>
              <a:t>Segundo nivel</a:t>
            </a:r>
          </a:p>
          <a:p>
            <a:pPr lvl="2"/>
            <a:r>
              <a:rPr lang="ru-RU" smtClean="0"/>
              <a:t>Tercer nivel</a:t>
            </a:r>
          </a:p>
          <a:p>
            <a:pPr lvl="3"/>
            <a:r>
              <a:rPr lang="ru-RU" smtClean="0"/>
              <a:t>Cuarto nivel</a:t>
            </a:r>
          </a:p>
          <a:p>
            <a:pPr lvl="4"/>
            <a:r>
              <a:rPr lang="ru-RU"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67AD6F7-8FEE-4262-812F-2A70FC5DEF1C}" type="datetimeFigureOut">
              <a:rPr lang="ru-RU"/>
              <a:pPr>
                <a:defRPr/>
              </a:pPr>
              <a:t>09.02.2016</a:t>
            </a:fld>
            <a:endParaRPr lang="ru-RU"/>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7060AAD-BFB9-4571-830E-C76B3380DCE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advClick="0" advTm="8000">
    <p:strips dir="ru"/>
  </p:transition>
  <p:txStyles>
    <p:titleStyle>
      <a:lvl1pPr algn="ctr" rtl="0" eaLnBrk="0" fontAlgn="base" hangingPunct="0">
        <a:spcBef>
          <a:spcPct val="0"/>
        </a:spcBef>
        <a:spcAft>
          <a:spcPct val="0"/>
        </a:spcAft>
        <a:defRPr sz="4400" kern="1200">
          <a:solidFill>
            <a:srgbClr val="FF6600"/>
          </a:solidFill>
          <a:latin typeface="+mj-lt"/>
          <a:ea typeface="+mj-ea"/>
          <a:cs typeface="+mj-cs"/>
        </a:defRPr>
      </a:lvl1pPr>
      <a:lvl2pPr algn="ctr" rtl="0" eaLnBrk="0" fontAlgn="base" hangingPunct="0">
        <a:spcBef>
          <a:spcPct val="0"/>
        </a:spcBef>
        <a:spcAft>
          <a:spcPct val="0"/>
        </a:spcAft>
        <a:defRPr sz="4400">
          <a:solidFill>
            <a:srgbClr val="FF6600"/>
          </a:solidFill>
          <a:latin typeface="Calibri" pitchFamily="34" charset="0"/>
        </a:defRPr>
      </a:lvl2pPr>
      <a:lvl3pPr algn="ctr" rtl="0" eaLnBrk="0" fontAlgn="base" hangingPunct="0">
        <a:spcBef>
          <a:spcPct val="0"/>
        </a:spcBef>
        <a:spcAft>
          <a:spcPct val="0"/>
        </a:spcAft>
        <a:defRPr sz="4400">
          <a:solidFill>
            <a:srgbClr val="FF6600"/>
          </a:solidFill>
          <a:latin typeface="Calibri" pitchFamily="34" charset="0"/>
        </a:defRPr>
      </a:lvl3pPr>
      <a:lvl4pPr algn="ctr" rtl="0" eaLnBrk="0" fontAlgn="base" hangingPunct="0">
        <a:spcBef>
          <a:spcPct val="0"/>
        </a:spcBef>
        <a:spcAft>
          <a:spcPct val="0"/>
        </a:spcAft>
        <a:defRPr sz="4400">
          <a:solidFill>
            <a:srgbClr val="FF6600"/>
          </a:solidFill>
          <a:latin typeface="Calibri" pitchFamily="34" charset="0"/>
        </a:defRPr>
      </a:lvl4pPr>
      <a:lvl5pPr algn="ctr" rtl="0" eaLnBrk="0" fontAlgn="base" hangingPunct="0">
        <a:spcBef>
          <a:spcPct val="0"/>
        </a:spcBef>
        <a:spcAft>
          <a:spcPct val="0"/>
        </a:spcAft>
        <a:defRPr sz="4400">
          <a:solidFill>
            <a:srgbClr val="FF6600"/>
          </a:solidFill>
          <a:latin typeface="Calibri" pitchFamily="34" charset="0"/>
        </a:defRPr>
      </a:lvl5pPr>
      <a:lvl6pPr marL="457200" algn="ctr" rtl="0" fontAlgn="base">
        <a:spcBef>
          <a:spcPct val="0"/>
        </a:spcBef>
        <a:spcAft>
          <a:spcPct val="0"/>
        </a:spcAft>
        <a:defRPr sz="4400">
          <a:solidFill>
            <a:srgbClr val="FF6600"/>
          </a:solidFill>
          <a:latin typeface="Calibri" pitchFamily="34" charset="0"/>
        </a:defRPr>
      </a:lvl6pPr>
      <a:lvl7pPr marL="914400" algn="ctr" rtl="0" fontAlgn="base">
        <a:spcBef>
          <a:spcPct val="0"/>
        </a:spcBef>
        <a:spcAft>
          <a:spcPct val="0"/>
        </a:spcAft>
        <a:defRPr sz="4400">
          <a:solidFill>
            <a:srgbClr val="FF6600"/>
          </a:solidFill>
          <a:latin typeface="Calibri" pitchFamily="34" charset="0"/>
        </a:defRPr>
      </a:lvl7pPr>
      <a:lvl8pPr marL="1371600" algn="ctr" rtl="0" fontAlgn="base">
        <a:spcBef>
          <a:spcPct val="0"/>
        </a:spcBef>
        <a:spcAft>
          <a:spcPct val="0"/>
        </a:spcAft>
        <a:defRPr sz="4400">
          <a:solidFill>
            <a:srgbClr val="FF6600"/>
          </a:solidFill>
          <a:latin typeface="Calibri" pitchFamily="34" charset="0"/>
        </a:defRPr>
      </a:lvl8pPr>
      <a:lvl9pPr marL="1828800" algn="ctr" rtl="0" fontAlgn="base">
        <a:spcBef>
          <a:spcPct val="0"/>
        </a:spcBef>
        <a:spcAft>
          <a:spcPct val="0"/>
        </a:spcAft>
        <a:defRPr sz="4400">
          <a:solidFill>
            <a:srgbClr val="FF66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earch.photo.qip.ru/?query=+%D0%BA%D0%B0%D1%82%D0%B0%D1%81%D1%82%D1%80%D0%BE%D1%84%D1%8B.%D1%87%D0%B5%D1%80%D0%BD%D0%BE%D0%B1%D1%8B%D0%BB%D1%8C&amp;i=1&amp;pg=15&amp;a=1&amp;cl=7&amp;g=0&amp;l=1"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Содержимое 2"/>
          <p:cNvSpPr>
            <a:spLocks noGrp="1"/>
          </p:cNvSpPr>
          <p:nvPr>
            <p:ph idx="1"/>
          </p:nvPr>
        </p:nvSpPr>
        <p:spPr>
          <a:xfrm>
            <a:off x="323850" y="1989138"/>
            <a:ext cx="8229600" cy="2232025"/>
          </a:xfrm>
        </p:spPr>
        <p:txBody>
          <a:bodyPr/>
          <a:lstStyle/>
          <a:p>
            <a:pPr algn="ctr" eaLnBrk="1" hangingPunct="1">
              <a:buFont typeface="Arial" charset="0"/>
              <a:buNone/>
            </a:pPr>
            <a:r>
              <a:rPr lang="ru-RU" sz="6000" smtClean="0">
                <a:solidFill>
                  <a:srgbClr val="FF0000"/>
                </a:solidFill>
                <a:latin typeface="Calibri" pitchFamily="34" charset="0"/>
                <a:cs typeface="Arial" charset="0"/>
              </a:rPr>
              <a:t>   День Чернобыльской         трагедии</a:t>
            </a:r>
          </a:p>
        </p:txBody>
      </p:sp>
      <p:sp>
        <p:nvSpPr>
          <p:cNvPr id="13315" name="Rectangle 3"/>
          <p:cNvSpPr>
            <a:spLocks noChangeArrowheads="1"/>
          </p:cNvSpPr>
          <p:nvPr/>
        </p:nvSpPr>
        <p:spPr bwMode="auto">
          <a:xfrm>
            <a:off x="250825" y="260350"/>
            <a:ext cx="8589963" cy="1190625"/>
          </a:xfrm>
          <a:prstGeom prst="rect">
            <a:avLst/>
          </a:prstGeom>
          <a:noFill/>
          <a:ln w="9525">
            <a:noFill/>
            <a:miter lim="800000"/>
            <a:headEnd/>
            <a:tailEnd/>
          </a:ln>
          <a:effectLst/>
        </p:spPr>
        <p:txBody>
          <a:bodyPr wrap="none">
            <a:spAutoFit/>
          </a:bodyPr>
          <a:lstStyle/>
          <a:p>
            <a:pPr algn="ctr"/>
            <a:r>
              <a:rPr lang="ru-RU" b="1">
                <a:solidFill>
                  <a:schemeClr val="bg1"/>
                </a:solidFill>
              </a:rPr>
              <a:t>Учреждение образования </a:t>
            </a:r>
            <a:br>
              <a:rPr lang="ru-RU" b="1">
                <a:solidFill>
                  <a:schemeClr val="bg1"/>
                </a:solidFill>
              </a:rPr>
            </a:br>
            <a:r>
              <a:rPr lang="ru-RU" b="1">
                <a:solidFill>
                  <a:schemeClr val="bg1"/>
                </a:solidFill>
              </a:rPr>
              <a:t>«Гомельский государственный университет имени Франциска Скорины»</a:t>
            </a:r>
            <a:br>
              <a:rPr lang="ru-RU" b="1">
                <a:solidFill>
                  <a:schemeClr val="bg1"/>
                </a:solidFill>
              </a:rPr>
            </a:br>
            <a:r>
              <a:rPr lang="ru-RU" b="1">
                <a:solidFill>
                  <a:schemeClr val="bg1"/>
                </a:solidFill>
              </a:rPr>
              <a:t>Математический факультет</a:t>
            </a:r>
            <a:br>
              <a:rPr lang="ru-RU" b="1">
                <a:solidFill>
                  <a:schemeClr val="bg1"/>
                </a:solidFill>
              </a:rPr>
            </a:br>
            <a:r>
              <a:rPr lang="ru-RU" b="1">
                <a:solidFill>
                  <a:schemeClr val="bg1"/>
                </a:solidFill>
              </a:rPr>
              <a:t>Кафедра вычислительной математики и программирования</a:t>
            </a:r>
          </a:p>
        </p:txBody>
      </p:sp>
      <p:sp>
        <p:nvSpPr>
          <p:cNvPr id="13316" name="Rectangle 4"/>
          <p:cNvSpPr>
            <a:spLocks noChangeArrowheads="1"/>
          </p:cNvSpPr>
          <p:nvPr/>
        </p:nvSpPr>
        <p:spPr bwMode="auto">
          <a:xfrm>
            <a:off x="3348038" y="5373688"/>
            <a:ext cx="5257800" cy="641350"/>
          </a:xfrm>
          <a:prstGeom prst="rect">
            <a:avLst/>
          </a:prstGeom>
          <a:noFill/>
          <a:ln w="9525">
            <a:noFill/>
            <a:miter lim="800000"/>
            <a:headEnd/>
            <a:tailEnd/>
          </a:ln>
          <a:effectLst/>
        </p:spPr>
        <p:txBody>
          <a:bodyPr>
            <a:spAutoFit/>
          </a:bodyPr>
          <a:lstStyle/>
          <a:p>
            <a:r>
              <a:rPr lang="ru-RU" b="1">
                <a:solidFill>
                  <a:schemeClr val="bg1"/>
                </a:solidFill>
              </a:rPr>
              <a:t>Выполнила студентка Кравченко Екатерина</a:t>
            </a:r>
          </a:p>
          <a:p>
            <a:r>
              <a:rPr lang="ru-RU" b="1">
                <a:solidFill>
                  <a:schemeClr val="bg1"/>
                </a:solidFill>
              </a:rPr>
              <a:t>Руководитель к.ф.-м.н. Карасёва Г.Л.</a:t>
            </a:r>
          </a:p>
        </p:txBody>
      </p:sp>
    </p:spTree>
  </p:cSld>
  <p:clrMapOvr>
    <a:masterClrMapping/>
  </p:clrMapOvr>
  <p:transition spd="med" advClick="0" advTm="8000">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4"/>
          <p:cNvPicPr>
            <a:picLocks noChangeAspect="1" noChangeArrowheads="1"/>
          </p:cNvPicPr>
          <p:nvPr/>
        </p:nvPicPr>
        <p:blipFill>
          <a:blip r:embed="rId2"/>
          <a:srcRect/>
          <a:stretch>
            <a:fillRect/>
          </a:stretch>
        </p:blipFill>
        <p:spPr bwMode="auto">
          <a:xfrm>
            <a:off x="214313" y="285750"/>
            <a:ext cx="8715375" cy="6286500"/>
          </a:xfrm>
          <a:prstGeom prst="rect">
            <a:avLst/>
          </a:prstGeom>
          <a:noFill/>
          <a:ln w="9525">
            <a:noFill/>
            <a:miter lim="800000"/>
            <a:headEnd/>
            <a:tailEnd/>
          </a:ln>
        </p:spPr>
      </p:pic>
      <p:sp>
        <p:nvSpPr>
          <p:cNvPr id="6" name="Rectangle 4"/>
          <p:cNvSpPr>
            <a:spLocks noChangeArrowheads="1"/>
          </p:cNvSpPr>
          <p:nvPr/>
        </p:nvSpPr>
        <p:spPr bwMode="auto">
          <a:xfrm>
            <a:off x="2214563" y="285750"/>
            <a:ext cx="6715125" cy="2678113"/>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ru-RU" sz="2400" b="1" dirty="0">
                <a:effectLst>
                  <a:outerShdw blurRad="38100" dist="38100" dir="2700000" algn="tl">
                    <a:srgbClr val="FFFFFF"/>
                  </a:outerShdw>
                </a:effectLst>
                <a:latin typeface="Times New Roman" pitchFamily="18" charset="0"/>
              </a:rPr>
              <a:t>Взрывы привели к полному разрушению реактора и его активной зоны, систем охлаждения, а также здания реакторного зала. </a:t>
            </a:r>
          </a:p>
          <a:p>
            <a:pPr algn="ctr" fontAlgn="auto">
              <a:spcBef>
                <a:spcPts val="0"/>
              </a:spcBef>
              <a:spcAft>
                <a:spcPts val="0"/>
              </a:spcAft>
              <a:defRPr/>
            </a:pPr>
            <a:r>
              <a:rPr lang="ru-RU" sz="2400" b="1" dirty="0">
                <a:effectLst>
                  <a:outerShdw blurRad="38100" dist="38100" dir="2700000" algn="tl">
                    <a:srgbClr val="FFFFFF"/>
                  </a:outerShdw>
                </a:effectLst>
                <a:latin typeface="Times New Roman" pitchFamily="18" charset="0"/>
              </a:rPr>
              <a:t>На крышу машинного зала, на территорию вокруг АЭС были выброшены железобетонные и металлоконструкции, графитовые блоки и их куски.</a:t>
            </a:r>
          </a:p>
        </p:txBody>
      </p:sp>
    </p:spTree>
  </p:cSld>
  <p:clrMapOvr>
    <a:masterClrMapping/>
  </p:clrMapOvr>
  <p:transition spd="med" advClick="0" advTm="8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2000"/>
                                        <p:tgtEl>
                                          <p:spTgt spid="6">
                                            <p:txEl>
                                              <p:pRg st="0" end="0"/>
                                            </p:txEl>
                                          </p:spTgt>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checkerboard(across)">
                                      <p:cBhvr>
                                        <p:cTn id="11"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txBox="1">
            <a:spLocks noChangeArrowheads="1"/>
          </p:cNvSpPr>
          <p:nvPr/>
        </p:nvSpPr>
        <p:spPr bwMode="auto">
          <a:xfrm>
            <a:off x="4143375" y="1143000"/>
            <a:ext cx="5000625" cy="4608513"/>
          </a:xfrm>
          <a:prstGeom prst="rect">
            <a:avLst/>
          </a:prstGeom>
          <a:noFill/>
          <a:ln w="9525">
            <a:noFill/>
            <a:miter lim="800000"/>
            <a:headEnd/>
            <a:tailEnd/>
          </a:ln>
        </p:spPr>
        <p:txBody>
          <a:bodyPr/>
          <a:lstStyle/>
          <a:p>
            <a:pPr algn="ctr"/>
            <a:r>
              <a:rPr lang="ru-RU" sz="2400">
                <a:solidFill>
                  <a:schemeClr val="bg1"/>
                </a:solidFill>
                <a:latin typeface="Calibri" pitchFamily="34" charset="0"/>
              </a:rPr>
              <a:t>Из жерла реактора поднимался, </a:t>
            </a:r>
            <a:br>
              <a:rPr lang="ru-RU" sz="2400">
                <a:solidFill>
                  <a:schemeClr val="bg1"/>
                </a:solidFill>
                <a:latin typeface="Calibri" pitchFamily="34" charset="0"/>
              </a:rPr>
            </a:br>
            <a:r>
              <a:rPr lang="ru-RU" sz="2400">
                <a:solidFill>
                  <a:schemeClr val="bg1"/>
                </a:solidFill>
                <a:latin typeface="Calibri" pitchFamily="34" charset="0"/>
              </a:rPr>
              <a:t>в несколько сотен метров высотой, столб продуктов горения, мощный поток газовой радиоактивности. </a:t>
            </a:r>
            <a:br>
              <a:rPr lang="ru-RU" sz="2400">
                <a:solidFill>
                  <a:schemeClr val="bg1"/>
                </a:solidFill>
                <a:latin typeface="Calibri" pitchFamily="34" charset="0"/>
              </a:rPr>
            </a:br>
            <a:r>
              <a:rPr lang="ru-RU" sz="2400">
                <a:solidFill>
                  <a:schemeClr val="bg1"/>
                </a:solidFill>
                <a:latin typeface="Calibri" pitchFamily="34" charset="0"/>
              </a:rPr>
              <a:t>Из 190 тонн ядерного топлива </a:t>
            </a:r>
            <a:br>
              <a:rPr lang="ru-RU" sz="2400">
                <a:solidFill>
                  <a:schemeClr val="bg1"/>
                </a:solidFill>
                <a:latin typeface="Calibri" pitchFamily="34" charset="0"/>
              </a:rPr>
            </a:br>
            <a:r>
              <a:rPr lang="ru-RU" sz="2400">
                <a:solidFill>
                  <a:schemeClr val="bg1"/>
                </a:solidFill>
                <a:latin typeface="Calibri" pitchFamily="34" charset="0"/>
              </a:rPr>
              <a:t>90% попало в атмосферу земли.</a:t>
            </a:r>
            <a:br>
              <a:rPr lang="ru-RU" sz="2400">
                <a:solidFill>
                  <a:schemeClr val="bg1"/>
                </a:solidFill>
                <a:latin typeface="Calibri" pitchFamily="34" charset="0"/>
              </a:rPr>
            </a:br>
            <a:endParaRPr lang="ru-RU" sz="2400">
              <a:solidFill>
                <a:schemeClr val="bg1"/>
              </a:solidFill>
              <a:latin typeface="Calibri" pitchFamily="34" charset="0"/>
            </a:endParaRPr>
          </a:p>
          <a:p>
            <a:pPr algn="ctr"/>
            <a:r>
              <a:rPr lang="ru-RU" sz="2400">
                <a:solidFill>
                  <a:schemeClr val="bg1"/>
                </a:solidFill>
                <a:latin typeface="Calibri" pitchFamily="34" charset="0"/>
              </a:rPr>
              <a:t>По данным ученых выброс </a:t>
            </a:r>
          </a:p>
          <a:p>
            <a:pPr algn="ctr"/>
            <a:r>
              <a:rPr lang="ru-RU" sz="2400">
                <a:solidFill>
                  <a:schemeClr val="bg1"/>
                </a:solidFill>
                <a:latin typeface="Calibri" pitchFamily="34" charset="0"/>
              </a:rPr>
              <a:t>радионуклидов равен, по разным оценкам, четырем и более  взрывам </a:t>
            </a:r>
            <a:r>
              <a:rPr lang="ru-RU" sz="2400" b="1">
                <a:solidFill>
                  <a:schemeClr val="bg1"/>
                </a:solidFill>
                <a:latin typeface="Calibri" pitchFamily="34" charset="0"/>
              </a:rPr>
              <a:t>в Хиросиме.</a:t>
            </a:r>
            <a:r>
              <a:rPr lang="ru-RU" sz="4400">
                <a:solidFill>
                  <a:schemeClr val="bg1"/>
                </a:solidFill>
                <a:latin typeface="Calibri" pitchFamily="34" charset="0"/>
              </a:rPr>
              <a:t> </a:t>
            </a:r>
          </a:p>
        </p:txBody>
      </p:sp>
      <p:pic>
        <p:nvPicPr>
          <p:cNvPr id="23554" name="Picture 3" descr="tsernlogo3"/>
          <p:cNvPicPr>
            <a:picLocks noChangeAspect="1" noChangeArrowheads="1"/>
          </p:cNvPicPr>
          <p:nvPr/>
        </p:nvPicPr>
        <p:blipFill>
          <a:blip r:embed="rId2"/>
          <a:srcRect/>
          <a:stretch>
            <a:fillRect/>
          </a:stretch>
        </p:blipFill>
        <p:spPr bwMode="auto">
          <a:xfrm>
            <a:off x="214313" y="1143000"/>
            <a:ext cx="4000500" cy="4953000"/>
          </a:xfrm>
          <a:prstGeom prst="rect">
            <a:avLst/>
          </a:prstGeom>
          <a:noFill/>
          <a:ln w="9525">
            <a:noFill/>
            <a:miter lim="800000"/>
            <a:headEnd/>
            <a:tailEnd/>
          </a:ln>
        </p:spPr>
      </p:pic>
    </p:spTree>
  </p:cSld>
  <p:clrMapOvr>
    <a:masterClrMapping/>
  </p:clrMapOvr>
  <p:transition spd="med" advClick="0" advTm="8000">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1528763" y="214313"/>
            <a:ext cx="7615237" cy="1143000"/>
          </a:xfrm>
        </p:spPr>
        <p:txBody>
          <a:bodyPr/>
          <a:lstStyle/>
          <a:p>
            <a:pPr eaLnBrk="1" hangingPunct="1"/>
            <a:r>
              <a:rPr lang="ru-RU" smtClean="0"/>
              <a:t>Что произошло в ту ночь</a:t>
            </a:r>
            <a:r>
              <a:rPr lang="en-US" smtClean="0"/>
              <a:t>?</a:t>
            </a:r>
            <a:endParaRPr lang="ru-RU" smtClean="0"/>
          </a:p>
        </p:txBody>
      </p:sp>
      <p:sp>
        <p:nvSpPr>
          <p:cNvPr id="24578" name="Содержимое 2"/>
          <p:cNvSpPr>
            <a:spLocks noGrp="1"/>
          </p:cNvSpPr>
          <p:nvPr>
            <p:ph sz="half" idx="1"/>
          </p:nvPr>
        </p:nvSpPr>
        <p:spPr>
          <a:xfrm>
            <a:off x="0" y="1214438"/>
            <a:ext cx="4000500" cy="3286125"/>
          </a:xfrm>
        </p:spPr>
        <p:txBody>
          <a:bodyPr/>
          <a:lstStyle/>
          <a:p>
            <a:pPr eaLnBrk="1" hangingPunct="1">
              <a:buFont typeface="Arial" charset="0"/>
              <a:buNone/>
            </a:pPr>
            <a:r>
              <a:rPr lang="ru-RU" smtClean="0"/>
              <a:t>    </a:t>
            </a:r>
            <a:r>
              <a:rPr lang="ru-RU" sz="2400" smtClean="0"/>
              <a:t>В ту ночь проводилось испытание реактора на безопасность.</a:t>
            </a:r>
          </a:p>
          <a:p>
            <a:pPr eaLnBrk="1" hangingPunct="1">
              <a:buFont typeface="Arial" charset="0"/>
              <a:buNone/>
            </a:pPr>
            <a:r>
              <a:rPr lang="ru-RU" sz="2400" smtClean="0"/>
              <a:t>     Между операторами разгорелся судьбоносный спор, о мощности при которой безопасно проводить испытание.</a:t>
            </a:r>
          </a:p>
        </p:txBody>
      </p:sp>
      <p:sp>
        <p:nvSpPr>
          <p:cNvPr id="24579" name="Прямоугольник 5"/>
          <p:cNvSpPr>
            <a:spLocks noChangeArrowheads="1"/>
          </p:cNvSpPr>
          <p:nvPr/>
        </p:nvSpPr>
        <p:spPr bwMode="auto">
          <a:xfrm>
            <a:off x="285750" y="4549775"/>
            <a:ext cx="8572500" cy="2308225"/>
          </a:xfrm>
          <a:prstGeom prst="rect">
            <a:avLst/>
          </a:prstGeom>
          <a:noFill/>
          <a:ln w="9525">
            <a:noFill/>
            <a:miter lim="800000"/>
            <a:headEnd/>
            <a:tailEnd/>
          </a:ln>
        </p:spPr>
        <p:txBody>
          <a:bodyPr>
            <a:spAutoFit/>
          </a:bodyPr>
          <a:lstStyle/>
          <a:p>
            <a:pPr algn="ctr"/>
            <a:r>
              <a:rPr lang="ru-RU" sz="2400">
                <a:solidFill>
                  <a:schemeClr val="bg1"/>
                </a:solidFill>
                <a:latin typeface="Calibri" pitchFamily="34" charset="0"/>
              </a:rPr>
              <a:t>Эксперимент должен был проводиться на мощности 700-1000 МВт, однако по приказу  Анатолия Дятлова была выбрана мощность 200 МВт. Это его ошибочное решение привело к расплавлению защитной оболочки и взрыву реактора</a:t>
            </a:r>
          </a:p>
          <a:p>
            <a:pPr algn="ctr"/>
            <a:r>
              <a:rPr lang="ru-RU" sz="2400">
                <a:solidFill>
                  <a:schemeClr val="bg1"/>
                </a:solidFill>
                <a:latin typeface="Calibri" pitchFamily="34" charset="0"/>
              </a:rPr>
              <a:t>В результате произошел  мощный выброс  радиоактивных осадков. </a:t>
            </a:r>
          </a:p>
        </p:txBody>
      </p:sp>
      <p:pic>
        <p:nvPicPr>
          <p:cNvPr id="8" name="Picture 2"/>
          <p:cNvPicPr>
            <a:picLocks noGrp="1" noChangeAspect="1" noChangeArrowheads="1"/>
          </p:cNvPicPr>
          <p:nvPr>
            <p:ph idx="1"/>
          </p:nvPr>
        </p:nvPicPr>
        <p:blipFill>
          <a:blip r:embed="rId2"/>
          <a:srcRect t="6570" r="687" b="5797"/>
          <a:stretch>
            <a:fillRect/>
          </a:stretch>
        </p:blipFill>
        <p:spPr>
          <a:xfrm>
            <a:off x="3995738" y="1484313"/>
            <a:ext cx="4824412" cy="2879725"/>
          </a:xfrm>
        </p:spPr>
      </p:pic>
    </p:spTree>
  </p:cSld>
  <p:clrMapOvr>
    <a:masterClrMapping/>
  </p:clrMapOvr>
  <p:transition spd="med" advClick="0" advTm="8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Содержимое 5" descr="-god-nazad-proizoshla-avarija-na-chernobylskoj-aes-foto_19003_s__6.jpg"/>
          <p:cNvPicPr>
            <a:picLocks noChangeAspect="1"/>
          </p:cNvPicPr>
          <p:nvPr/>
        </p:nvPicPr>
        <p:blipFill>
          <a:blip r:embed="rId2"/>
          <a:srcRect/>
          <a:stretch>
            <a:fillRect/>
          </a:stretch>
        </p:blipFill>
        <p:spPr bwMode="auto">
          <a:xfrm>
            <a:off x="5214938" y="1214438"/>
            <a:ext cx="3571875" cy="4346575"/>
          </a:xfrm>
          <a:prstGeom prst="rect">
            <a:avLst/>
          </a:prstGeom>
          <a:noFill/>
          <a:ln w="9525">
            <a:noFill/>
            <a:miter lim="800000"/>
            <a:headEnd/>
            <a:tailEnd/>
          </a:ln>
        </p:spPr>
      </p:pic>
      <p:sp>
        <p:nvSpPr>
          <p:cNvPr id="25602" name="Rectangle 3"/>
          <p:cNvSpPr txBox="1">
            <a:spLocks noChangeArrowheads="1"/>
          </p:cNvSpPr>
          <p:nvPr/>
        </p:nvSpPr>
        <p:spPr bwMode="auto">
          <a:xfrm>
            <a:off x="141288" y="1101725"/>
            <a:ext cx="4716462" cy="5327650"/>
          </a:xfrm>
          <a:prstGeom prst="rect">
            <a:avLst/>
          </a:prstGeom>
          <a:noFill/>
          <a:ln w="9525">
            <a:noFill/>
            <a:miter lim="800000"/>
            <a:headEnd/>
            <a:tailEnd/>
          </a:ln>
        </p:spPr>
        <p:txBody>
          <a:bodyPr/>
          <a:lstStyle/>
          <a:p>
            <a:pPr marL="342900" indent="-342900" algn="just">
              <a:lnSpc>
                <a:spcPct val="80000"/>
              </a:lnSpc>
              <a:spcBef>
                <a:spcPct val="20000"/>
              </a:spcBef>
              <a:buFont typeface="Wingdings" pitchFamily="2" charset="2"/>
              <a:buNone/>
            </a:pPr>
            <a:r>
              <a:rPr lang="ru-RU" sz="2800">
                <a:solidFill>
                  <a:schemeClr val="bg1"/>
                </a:solidFill>
                <a:latin typeface="Calibri" pitchFamily="34" charset="0"/>
              </a:rPr>
              <a:t>   Крыши нет, часть стены разрушена... Погас свет, отключился телефон. Рушатся перекрытия. Пол дрожит. Помещения заполняются то ли паром, то ли туманом, пылью. Вспыхивают искры короткого замыкания. Приборы радиационного контроля зашкаливают. Повсюду течет горячая радио-активная вода… </a:t>
            </a:r>
          </a:p>
        </p:txBody>
      </p:sp>
    </p:spTree>
  </p:cSld>
  <p:clrMapOvr>
    <a:masterClrMapping/>
  </p:clrMapOvr>
  <p:transition spd="med" advClick="0" advTm="8000">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188913"/>
            <a:ext cx="8642350" cy="3600450"/>
          </a:xfrm>
          <a:prstGeom prst="rect">
            <a:avLst/>
          </a:prstGeom>
        </p:spPr>
        <p:txBody>
          <a:bodyPr/>
          <a:lstStyle/>
          <a:p>
            <a:pPr algn="ctr" fontAlgn="auto">
              <a:spcAft>
                <a:spcPts val="0"/>
              </a:spcAft>
              <a:defRPr/>
            </a:pPr>
            <a:r>
              <a:rPr lang="ru-RU" sz="2400" dirty="0">
                <a:solidFill>
                  <a:schemeClr val="bg1"/>
                </a:solidFill>
                <a:latin typeface="+mn-lt"/>
                <a:ea typeface="+mj-ea"/>
                <a:cs typeface="+mj-cs"/>
              </a:rPr>
              <a:t>В 1 час 30 минут на место катастрофы прибыли подразделения пожарных частей по охране АЭС, самой станции и г. Припяти, под командованием лейтенантов Виктора </a:t>
            </a:r>
            <a:r>
              <a:rPr lang="ru-RU" sz="2400" dirty="0" err="1">
                <a:solidFill>
                  <a:schemeClr val="bg1"/>
                </a:solidFill>
                <a:latin typeface="+mn-lt"/>
                <a:ea typeface="+mj-ea"/>
                <a:cs typeface="+mj-cs"/>
              </a:rPr>
              <a:t>Кибенка</a:t>
            </a:r>
            <a:r>
              <a:rPr lang="ru-RU" sz="2400" dirty="0">
                <a:solidFill>
                  <a:schemeClr val="bg1"/>
                </a:solidFill>
                <a:latin typeface="+mn-lt"/>
                <a:ea typeface="+mj-ea"/>
                <a:cs typeface="+mj-cs"/>
              </a:rPr>
              <a:t> (слева) и Владимира </a:t>
            </a:r>
            <a:r>
              <a:rPr lang="ru-RU" sz="2400" dirty="0" err="1">
                <a:solidFill>
                  <a:schemeClr val="bg1"/>
                </a:solidFill>
                <a:latin typeface="+mn-lt"/>
                <a:ea typeface="+mj-ea"/>
                <a:cs typeface="+mj-cs"/>
              </a:rPr>
              <a:t>Правика</a:t>
            </a:r>
            <a:r>
              <a:rPr lang="ru-RU" sz="2400" dirty="0">
                <a:solidFill>
                  <a:schemeClr val="bg1"/>
                </a:solidFill>
                <a:latin typeface="+mn-lt"/>
                <a:ea typeface="+mj-ea"/>
                <a:cs typeface="+mj-cs"/>
              </a:rPr>
              <a:t>. Пожарные приняли на себя всю мощь радиоактивного излучения при тушении пожара на кровле машинного зала. Позднее прибыли пожарные части из г.Чернобыля, Киева и других районов, командование которыми возглавил майор Телятников. </a:t>
            </a:r>
            <a:br>
              <a:rPr lang="ru-RU" sz="2400" dirty="0">
                <a:solidFill>
                  <a:schemeClr val="bg1"/>
                </a:solidFill>
                <a:latin typeface="+mn-lt"/>
                <a:ea typeface="+mj-ea"/>
                <a:cs typeface="+mj-cs"/>
              </a:rPr>
            </a:br>
            <a:r>
              <a:rPr lang="ru-RU" sz="2400" dirty="0">
                <a:solidFill>
                  <a:schemeClr val="bg1"/>
                </a:solidFill>
                <a:latin typeface="+mn-lt"/>
                <a:ea typeface="+mj-ea"/>
                <a:cs typeface="+mj-cs"/>
              </a:rPr>
              <a:t>К 5-ти часам утра пожар был локализован. </a:t>
            </a:r>
          </a:p>
        </p:txBody>
      </p:sp>
      <p:pic>
        <p:nvPicPr>
          <p:cNvPr id="26626" name="Picture 5" descr="image10"/>
          <p:cNvPicPr>
            <a:picLocks noChangeAspect="1" noChangeArrowheads="1"/>
          </p:cNvPicPr>
          <p:nvPr/>
        </p:nvPicPr>
        <p:blipFill>
          <a:blip r:embed="rId2"/>
          <a:srcRect/>
          <a:stretch>
            <a:fillRect/>
          </a:stretch>
        </p:blipFill>
        <p:spPr bwMode="auto">
          <a:xfrm>
            <a:off x="5148263" y="3860800"/>
            <a:ext cx="3784600" cy="2451100"/>
          </a:xfrm>
          <a:prstGeom prst="rect">
            <a:avLst/>
          </a:prstGeom>
          <a:noFill/>
          <a:ln w="9525">
            <a:noFill/>
            <a:miter lim="800000"/>
            <a:headEnd/>
            <a:tailEnd/>
          </a:ln>
        </p:spPr>
      </p:pic>
      <p:sp>
        <p:nvSpPr>
          <p:cNvPr id="26627" name="Rectangle 6"/>
          <p:cNvSpPr>
            <a:spLocks noChangeArrowheads="1"/>
          </p:cNvSpPr>
          <p:nvPr/>
        </p:nvSpPr>
        <p:spPr bwMode="auto">
          <a:xfrm>
            <a:off x="214313" y="3857625"/>
            <a:ext cx="4968875" cy="2678113"/>
          </a:xfrm>
          <a:prstGeom prst="rect">
            <a:avLst/>
          </a:prstGeom>
          <a:noFill/>
          <a:ln w="9525">
            <a:noFill/>
            <a:miter lim="800000"/>
            <a:headEnd/>
            <a:tailEnd/>
          </a:ln>
        </p:spPr>
        <p:txBody>
          <a:bodyPr anchor="ctr">
            <a:spAutoFit/>
          </a:bodyPr>
          <a:lstStyle/>
          <a:p>
            <a:pPr algn="ctr"/>
            <a:r>
              <a:rPr lang="ru-RU" sz="2400">
                <a:solidFill>
                  <a:schemeClr val="bg1"/>
                </a:solidFill>
                <a:latin typeface="Calibri" pitchFamily="34" charset="0"/>
              </a:rPr>
              <a:t>Оба и их подчиненные получили высокие дозы облучения, спасти их не удалось. </a:t>
            </a:r>
          </a:p>
          <a:p>
            <a:pPr algn="ctr"/>
            <a:r>
              <a:rPr lang="ru-RU" sz="2400">
                <a:solidFill>
                  <a:schemeClr val="bg1"/>
                </a:solidFill>
                <a:latin typeface="Calibri" pitchFamily="34" charset="0"/>
              </a:rPr>
              <a:t>Обоим присвоено звание Героя Советского Союза посмертно. Все они похоронены на Митинском кладбище г. Москве. </a:t>
            </a:r>
          </a:p>
        </p:txBody>
      </p:sp>
    </p:spTree>
  </p:cSld>
  <p:clrMapOvr>
    <a:masterClrMapping/>
  </p:clrMapOvr>
  <p:transition spd="med" advClick="0" advTm="8000">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7"/>
          <p:cNvPicPr>
            <a:picLocks noChangeAspect="1" noChangeArrowheads="1"/>
          </p:cNvPicPr>
          <p:nvPr/>
        </p:nvPicPr>
        <p:blipFill>
          <a:blip r:embed="rId2">
            <a:lum bright="-12000"/>
          </a:blip>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a:spLocks noChangeArrowheads="1"/>
          </p:cNvSpPr>
          <p:nvPr/>
        </p:nvSpPr>
        <p:spPr bwMode="auto">
          <a:xfrm>
            <a:off x="1071563" y="1595438"/>
            <a:ext cx="5500687" cy="5262562"/>
          </a:xfrm>
          <a:prstGeom prst="rect">
            <a:avLst/>
          </a:prstGeom>
          <a:noFill/>
          <a:ln w="9525">
            <a:noFill/>
            <a:miter lim="800000"/>
            <a:headEnd/>
            <a:tailEnd/>
          </a:ln>
        </p:spPr>
        <p:txBody>
          <a:bodyPr>
            <a:spAutoFit/>
          </a:bodyPr>
          <a:lstStyle/>
          <a:p>
            <a:r>
              <a:rPr lang="ru-RU" sz="2400" b="1" u="sng">
                <a:solidFill>
                  <a:srgbClr val="FF0000"/>
                </a:solidFill>
                <a:latin typeface="Comic Sans MS" pitchFamily="66" charset="0"/>
              </a:rPr>
              <a:t>Смене №5, пожарным, </a:t>
            </a:r>
          </a:p>
          <a:p>
            <a:r>
              <a:rPr lang="ru-RU" sz="2400" b="1" u="sng">
                <a:solidFill>
                  <a:srgbClr val="FF0000"/>
                </a:solidFill>
                <a:latin typeface="Comic Sans MS" pitchFamily="66" charset="0"/>
              </a:rPr>
              <a:t>ценою жизней спасшим Жизнь. </a:t>
            </a:r>
          </a:p>
          <a:p>
            <a:r>
              <a:rPr lang="ru-RU" sz="2400" b="1">
                <a:solidFill>
                  <a:schemeClr val="bg1"/>
                </a:solidFill>
                <a:latin typeface="Calibri" pitchFamily="34" charset="0"/>
              </a:rPr>
              <a:t>Взметнулся в небо столб огня</a:t>
            </a:r>
            <a:br>
              <a:rPr lang="ru-RU" sz="2400" b="1">
                <a:solidFill>
                  <a:schemeClr val="bg1"/>
                </a:solidFill>
                <a:latin typeface="Calibri" pitchFamily="34" charset="0"/>
              </a:rPr>
            </a:br>
            <a:r>
              <a:rPr lang="ru-RU" sz="2400" b="1">
                <a:solidFill>
                  <a:schemeClr val="bg1"/>
                </a:solidFill>
                <a:latin typeface="Calibri" pitchFamily="34" charset="0"/>
              </a:rPr>
              <a:t>И взрыв разбрызгал блока глыбу.</a:t>
            </a:r>
            <a:br>
              <a:rPr lang="ru-RU" sz="2400" b="1">
                <a:solidFill>
                  <a:schemeClr val="bg1"/>
                </a:solidFill>
                <a:latin typeface="Calibri" pitchFamily="34" charset="0"/>
              </a:rPr>
            </a:br>
            <a:r>
              <a:rPr lang="ru-RU" sz="2400" b="1">
                <a:solidFill>
                  <a:schemeClr val="bg1"/>
                </a:solidFill>
                <a:latin typeface="Calibri" pitchFamily="34" charset="0"/>
              </a:rPr>
              <a:t>Застыла в ужасе Земля,</a:t>
            </a:r>
            <a:br>
              <a:rPr lang="ru-RU" sz="2400" b="1">
                <a:solidFill>
                  <a:schemeClr val="bg1"/>
                </a:solidFill>
                <a:latin typeface="Calibri" pitchFamily="34" charset="0"/>
              </a:rPr>
            </a:br>
            <a:r>
              <a:rPr lang="ru-RU" sz="2400" b="1">
                <a:solidFill>
                  <a:schemeClr val="bg1"/>
                </a:solidFill>
                <a:latin typeface="Calibri" pitchFamily="34" charset="0"/>
              </a:rPr>
              <a:t>Бедой поднятая на дыбу.</a:t>
            </a:r>
          </a:p>
          <a:p>
            <a:r>
              <a:rPr lang="ru-RU" sz="2400" b="1">
                <a:solidFill>
                  <a:schemeClr val="bg1"/>
                </a:solidFill>
                <a:latin typeface="Calibri" pitchFamily="34" charset="0"/>
              </a:rPr>
              <a:t>Огонь и мрак - невидим враг,</a:t>
            </a:r>
            <a:br>
              <a:rPr lang="ru-RU" sz="2400" b="1">
                <a:solidFill>
                  <a:schemeClr val="bg1"/>
                </a:solidFill>
                <a:latin typeface="Calibri" pitchFamily="34" charset="0"/>
              </a:rPr>
            </a:br>
            <a:r>
              <a:rPr lang="ru-RU" sz="2400" b="1">
                <a:solidFill>
                  <a:schemeClr val="bg1"/>
                </a:solidFill>
                <a:latin typeface="Calibri" pitchFamily="34" charset="0"/>
              </a:rPr>
              <a:t>До смерти шаг - потом бессмертье!</a:t>
            </a:r>
            <a:br>
              <a:rPr lang="ru-RU" sz="2400" b="1">
                <a:solidFill>
                  <a:schemeClr val="bg1"/>
                </a:solidFill>
                <a:latin typeface="Calibri" pitchFamily="34" charset="0"/>
              </a:rPr>
            </a:br>
            <a:r>
              <a:rPr lang="ru-RU" sz="2400" b="1">
                <a:solidFill>
                  <a:schemeClr val="bg1"/>
                </a:solidFill>
                <a:latin typeface="Calibri" pitchFamily="34" charset="0"/>
              </a:rPr>
              <a:t>Ни перестрелок, ни атак,</a:t>
            </a:r>
            <a:br>
              <a:rPr lang="ru-RU" sz="2400" b="1">
                <a:solidFill>
                  <a:schemeClr val="bg1"/>
                </a:solidFill>
                <a:latin typeface="Calibri" pitchFamily="34" charset="0"/>
              </a:rPr>
            </a:br>
            <a:r>
              <a:rPr lang="ru-RU" sz="2400" b="1">
                <a:solidFill>
                  <a:schemeClr val="bg1"/>
                </a:solidFill>
                <a:latin typeface="Calibri" pitchFamily="34" charset="0"/>
              </a:rPr>
              <a:t>Но жить лишь так - ценою смерти.</a:t>
            </a:r>
          </a:p>
          <a:p>
            <a:r>
              <a:rPr lang="ru-RU" sz="2400" b="1">
                <a:solidFill>
                  <a:schemeClr val="bg1"/>
                </a:solidFill>
                <a:latin typeface="Calibri" pitchFamily="34" charset="0"/>
              </a:rPr>
              <a:t>Пожарников святая рать!</a:t>
            </a:r>
            <a:br>
              <a:rPr lang="ru-RU" sz="2400" b="1">
                <a:solidFill>
                  <a:schemeClr val="bg1"/>
                </a:solidFill>
                <a:latin typeface="Calibri" pitchFamily="34" charset="0"/>
              </a:rPr>
            </a:br>
            <a:r>
              <a:rPr lang="ru-RU" sz="2400" b="1">
                <a:solidFill>
                  <a:schemeClr val="bg1"/>
                </a:solidFill>
                <a:latin typeface="Calibri" pitchFamily="34" charset="0"/>
              </a:rPr>
              <a:t>Моих товарищей когорта!</a:t>
            </a:r>
            <a:br>
              <a:rPr lang="ru-RU" sz="2400" b="1">
                <a:solidFill>
                  <a:schemeClr val="bg1"/>
                </a:solidFill>
                <a:latin typeface="Calibri" pitchFamily="34" charset="0"/>
              </a:rPr>
            </a:br>
            <a:r>
              <a:rPr lang="ru-RU" sz="2400" b="1">
                <a:solidFill>
                  <a:schemeClr val="bg1"/>
                </a:solidFill>
                <a:latin typeface="Calibri" pitchFamily="34" charset="0"/>
              </a:rPr>
              <a:t>Вы знали: надо умирать,</a:t>
            </a:r>
            <a:br>
              <a:rPr lang="ru-RU" sz="2400" b="1">
                <a:solidFill>
                  <a:schemeClr val="bg1"/>
                </a:solidFill>
                <a:latin typeface="Calibri" pitchFamily="34" charset="0"/>
              </a:rPr>
            </a:br>
            <a:r>
              <a:rPr lang="ru-RU" sz="2400" b="1">
                <a:solidFill>
                  <a:schemeClr val="bg1"/>
                </a:solidFill>
                <a:latin typeface="Calibri" pitchFamily="34" charset="0"/>
              </a:rPr>
              <a:t>И стали сталью экстра сорта.</a:t>
            </a:r>
          </a:p>
        </p:txBody>
      </p:sp>
    </p:spTree>
  </p:cSld>
  <p:clrMapOvr>
    <a:masterClrMapping/>
  </p:clrMapOvr>
  <p:transition spd="med" advClick="0" advTm="8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1000"/>
                                        <p:tgtEl>
                                          <p:spTgt spid="3">
                                            <p:txEl>
                                              <p:pRg st="1" end="1"/>
                                            </p:txEl>
                                          </p:spTgt>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1000"/>
                                        <p:tgtEl>
                                          <p:spTgt spid="3">
                                            <p:txEl>
                                              <p:pRg st="2" end="2"/>
                                            </p:txEl>
                                          </p:spTgt>
                                        </p:tgtEl>
                                      </p:cBhvr>
                                    </p:animEffect>
                                  </p:childTnLst>
                                </p:cTn>
                              </p:par>
                            </p:childTnLst>
                          </p:cTn>
                        </p:par>
                        <p:par>
                          <p:cTn id="16" fill="hold">
                            <p:stCondLst>
                              <p:cond delay="3000"/>
                            </p:stCondLst>
                            <p:childTnLst>
                              <p:par>
                                <p:cTn id="17" presetID="5"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1000"/>
                                        <p:tgtEl>
                                          <p:spTgt spid="3">
                                            <p:txEl>
                                              <p:pRg st="3" end="3"/>
                                            </p:txEl>
                                          </p:spTgt>
                                        </p:tgtEl>
                                      </p:cBhvr>
                                    </p:animEffect>
                                  </p:childTnLst>
                                </p:cTn>
                              </p:par>
                            </p:childTnLst>
                          </p:cTn>
                        </p:par>
                        <p:par>
                          <p:cTn id="20" fill="hold">
                            <p:stCondLst>
                              <p:cond delay="4000"/>
                            </p:stCondLst>
                            <p:childTnLst>
                              <p:par>
                                <p:cTn id="21" presetID="5"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Прямоугольник 1"/>
          <p:cNvSpPr>
            <a:spLocks noChangeArrowheads="1"/>
          </p:cNvSpPr>
          <p:nvPr/>
        </p:nvSpPr>
        <p:spPr bwMode="auto">
          <a:xfrm>
            <a:off x="500063" y="142875"/>
            <a:ext cx="8286750" cy="2308225"/>
          </a:xfrm>
          <a:prstGeom prst="rect">
            <a:avLst/>
          </a:prstGeom>
          <a:noFill/>
          <a:ln w="9525">
            <a:noFill/>
            <a:miter lim="800000"/>
            <a:headEnd/>
            <a:tailEnd/>
          </a:ln>
        </p:spPr>
        <p:txBody>
          <a:bodyPr>
            <a:spAutoFit/>
          </a:bodyPr>
          <a:lstStyle/>
          <a:p>
            <a:r>
              <a:rPr lang="ru-RU" sz="2400">
                <a:solidFill>
                  <a:schemeClr val="bg1"/>
                </a:solidFill>
                <a:latin typeface="Calibri" pitchFamily="34" charset="0"/>
                <a:cs typeface="Times New Roman" pitchFamily="18" charset="0"/>
              </a:rPr>
              <a:t>В первые дни к реактору нельзя было подойти, поскольку температура в нём достигала 5 тысяч градусов. В это время над АЭС висело радиоактивное облако, которое разносил ветер. Облако три раза обогнуло земной шар, в результате много радиации разнеслось по всей Европе. Больше всего, конечно, досталось Украине, Белоруссии и России.</a:t>
            </a:r>
          </a:p>
        </p:txBody>
      </p:sp>
      <p:pic>
        <p:nvPicPr>
          <p:cNvPr id="28674" name="Рисунок 2" descr="-god-nazad-proizoshla-avarija-na-chernobylskoj-aes-foto_19003_s__3.jpg"/>
          <p:cNvPicPr>
            <a:picLocks noChangeAspect="1"/>
          </p:cNvPicPr>
          <p:nvPr/>
        </p:nvPicPr>
        <p:blipFill>
          <a:blip r:embed="rId2"/>
          <a:srcRect/>
          <a:stretch>
            <a:fillRect/>
          </a:stretch>
        </p:blipFill>
        <p:spPr bwMode="auto">
          <a:xfrm>
            <a:off x="5357813" y="2357438"/>
            <a:ext cx="3357562" cy="4429125"/>
          </a:xfrm>
          <a:prstGeom prst="rect">
            <a:avLst/>
          </a:prstGeom>
          <a:noFill/>
          <a:ln w="9525">
            <a:noFill/>
            <a:miter lim="800000"/>
            <a:headEnd/>
            <a:tailEnd/>
          </a:ln>
        </p:spPr>
      </p:pic>
      <p:pic>
        <p:nvPicPr>
          <p:cNvPr id="5" name="Рисунок 4" descr="Чернобыль - За секунду до катастрофы. ">
            <a:hlinkClick r:id="rId3"/>
          </p:cNvPr>
          <p:cNvPicPr>
            <a:picLocks noChangeAspect="1" noChangeArrowheads="1"/>
          </p:cNvPicPr>
          <p:nvPr/>
        </p:nvPicPr>
        <p:blipFill>
          <a:blip r:embed="rId4"/>
          <a:srcRect/>
          <a:stretch>
            <a:fillRect/>
          </a:stretch>
        </p:blipFill>
        <p:spPr bwMode="auto">
          <a:xfrm>
            <a:off x="571500" y="2928938"/>
            <a:ext cx="4286250" cy="3143250"/>
          </a:xfrm>
          <a:prstGeom prst="rect">
            <a:avLst/>
          </a:prstGeom>
          <a:noFill/>
          <a:ln w="9525">
            <a:noFill/>
            <a:miter lim="800000"/>
            <a:headEnd/>
            <a:tailEnd/>
          </a:ln>
        </p:spPr>
      </p:pic>
    </p:spTree>
  </p:cSld>
  <p:clrMapOvr>
    <a:masterClrMapping/>
  </p:clrMapOvr>
  <p:transition spd="med" advClick="0" advTm="8000">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Содержимое 2"/>
          <p:cNvSpPr txBox="1">
            <a:spLocks/>
          </p:cNvSpPr>
          <p:nvPr/>
        </p:nvSpPr>
        <p:spPr bwMode="auto">
          <a:xfrm>
            <a:off x="4143375" y="1785938"/>
            <a:ext cx="4786313" cy="4716462"/>
          </a:xfrm>
          <a:prstGeom prst="rect">
            <a:avLst/>
          </a:prstGeom>
          <a:noFill/>
          <a:ln w="9525">
            <a:noFill/>
            <a:miter lim="800000"/>
            <a:headEnd/>
            <a:tailEnd/>
          </a:ln>
        </p:spPr>
        <p:txBody>
          <a:bodyPr/>
          <a:lstStyle/>
          <a:p>
            <a:pPr marL="342900" indent="-342900">
              <a:spcBef>
                <a:spcPct val="20000"/>
              </a:spcBef>
            </a:pPr>
            <a:r>
              <a:rPr lang="ru-RU" sz="2400">
                <a:solidFill>
                  <a:schemeClr val="bg1"/>
                </a:solidFill>
                <a:latin typeface="Calibri" pitchFamily="34" charset="0"/>
              </a:rPr>
              <a:t>     Все работы велись вручную. Ликвидаторы в противогазах и костюмах из свинца сгребали лопатами и выбирали руками куски радиоактивного вещества, сбрасывали их в сгоревший реактор. После очистки территории начались работы по сооружению над реактором саркофага (огромной коробки) с целью недопущения утечки радиации. </a:t>
            </a:r>
          </a:p>
        </p:txBody>
      </p:sp>
      <p:pic>
        <p:nvPicPr>
          <p:cNvPr id="29698" name="Рисунок 2"/>
          <p:cNvPicPr>
            <a:picLocks noChangeAspect="1" noChangeArrowheads="1"/>
          </p:cNvPicPr>
          <p:nvPr/>
        </p:nvPicPr>
        <p:blipFill>
          <a:blip r:embed="rId2"/>
          <a:srcRect/>
          <a:stretch>
            <a:fillRect/>
          </a:stretch>
        </p:blipFill>
        <p:spPr bwMode="auto">
          <a:xfrm>
            <a:off x="214313" y="304800"/>
            <a:ext cx="3824287" cy="6124575"/>
          </a:xfrm>
          <a:prstGeom prst="rect">
            <a:avLst/>
          </a:prstGeom>
          <a:noFill/>
          <a:ln w="9525">
            <a:noFill/>
            <a:miter lim="800000"/>
            <a:headEnd/>
            <a:tailEnd/>
          </a:ln>
        </p:spPr>
      </p:pic>
      <p:sp>
        <p:nvSpPr>
          <p:cNvPr id="4" name="Rectangle 2"/>
          <p:cNvSpPr txBox="1">
            <a:spLocks noChangeArrowheads="1"/>
          </p:cNvSpPr>
          <p:nvPr/>
        </p:nvSpPr>
        <p:spPr>
          <a:xfrm>
            <a:off x="3995738" y="260350"/>
            <a:ext cx="5148262" cy="1739900"/>
          </a:xfrm>
          <a:prstGeom prst="rect">
            <a:avLst/>
          </a:prstGeom>
        </p:spPr>
        <p:txBody>
          <a:bodyPr/>
          <a:lstStyle/>
          <a:p>
            <a:pPr algn="ctr" fontAlgn="auto">
              <a:spcAft>
                <a:spcPts val="0"/>
              </a:spcAft>
              <a:defRPr/>
            </a:pPr>
            <a:r>
              <a:rPr lang="ru-RU" sz="2400" dirty="0">
                <a:solidFill>
                  <a:schemeClr val="bg1"/>
                </a:solidFill>
                <a:latin typeface="+mn-lt"/>
                <a:ea typeface="+mj-ea"/>
                <a:cs typeface="+mj-cs"/>
              </a:rPr>
              <a:t>Тысячи людей со всех концов бывшего СССР были призваны и командированы для ликвидации последствий катастрофы. </a:t>
            </a:r>
            <a:br>
              <a:rPr lang="ru-RU" sz="2400" dirty="0">
                <a:solidFill>
                  <a:schemeClr val="bg1"/>
                </a:solidFill>
                <a:latin typeface="+mn-lt"/>
                <a:ea typeface="+mj-ea"/>
                <a:cs typeface="+mj-cs"/>
              </a:rPr>
            </a:br>
            <a:endParaRPr lang="ru-RU" sz="2400" dirty="0">
              <a:solidFill>
                <a:schemeClr val="bg1"/>
              </a:solidFill>
              <a:latin typeface="+mn-lt"/>
              <a:ea typeface="+mj-ea"/>
              <a:cs typeface="+mj-cs"/>
            </a:endParaRPr>
          </a:p>
        </p:txBody>
      </p:sp>
    </p:spTree>
  </p:cSld>
  <p:clrMapOvr>
    <a:masterClrMapping/>
  </p:clrMapOvr>
  <p:transition spd="med" advClick="0" advTm="8000">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3" descr="21 год со дня Чернобыльской катастрофы (фото и видео) - Video, photo:12"/>
          <p:cNvPicPr>
            <a:picLocks/>
          </p:cNvPicPr>
          <p:nvPr/>
        </p:nvPicPr>
        <p:blipFill>
          <a:blip r:embed="rId2"/>
          <a:srcRect/>
          <a:stretch>
            <a:fillRect/>
          </a:stretch>
        </p:blipFill>
        <p:spPr bwMode="auto">
          <a:xfrm>
            <a:off x="1643063" y="2643188"/>
            <a:ext cx="5429250" cy="4000500"/>
          </a:xfrm>
          <a:prstGeom prst="rect">
            <a:avLst/>
          </a:prstGeom>
          <a:noFill/>
          <a:ln w="9525">
            <a:noFill/>
            <a:miter lim="800000"/>
            <a:headEnd/>
            <a:tailEnd/>
          </a:ln>
        </p:spPr>
      </p:pic>
      <p:pic>
        <p:nvPicPr>
          <p:cNvPr id="3" name="Рисунок 2" descr="article_image-image-article.jpg.jpeg"/>
          <p:cNvPicPr/>
          <p:nvPr/>
        </p:nvPicPr>
        <p:blipFill>
          <a:blip r:embed="rId3" cstate="print"/>
          <a:srcRect l="3420" t="-7039" r="34669"/>
          <a:stretch>
            <a:fillRect/>
          </a:stretch>
        </p:blipFill>
        <p:spPr>
          <a:xfrm>
            <a:off x="0" y="-142900"/>
            <a:ext cx="4429124" cy="4500594"/>
          </a:xfrm>
          <a:prstGeom prst="ellipse">
            <a:avLst/>
          </a:prstGeom>
          <a:ln>
            <a:noFill/>
          </a:ln>
          <a:effectLst>
            <a:softEdge rad="112500"/>
          </a:effectLst>
        </p:spPr>
      </p:pic>
      <p:pic>
        <p:nvPicPr>
          <p:cNvPr id="4" name="Рисунок 3" descr="photo-6495.jpeg"/>
          <p:cNvPicPr/>
          <p:nvPr/>
        </p:nvPicPr>
        <p:blipFill>
          <a:blip r:embed="rId4" cstate="print"/>
          <a:stretch>
            <a:fillRect/>
          </a:stretch>
        </p:blipFill>
        <p:spPr>
          <a:xfrm>
            <a:off x="4606479" y="0"/>
            <a:ext cx="4537521" cy="4340237"/>
          </a:xfrm>
          <a:prstGeom prst="ellipse">
            <a:avLst/>
          </a:prstGeom>
          <a:ln>
            <a:noFill/>
          </a:ln>
          <a:effectLst>
            <a:softEdge rad="112500"/>
          </a:effectLst>
        </p:spPr>
      </p:pic>
    </p:spTree>
  </p:cSld>
  <p:clrMapOvr>
    <a:masterClrMapping/>
  </p:clrMapOvr>
  <p:transition spd="med" advClick="0" advTm="8000">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par>
                          <p:cTn id="12" fill="hold">
                            <p:stCondLst>
                              <p:cond delay="25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280988"/>
            <a:ext cx="3924300" cy="4076700"/>
          </a:xfrm>
          <a:prstGeom prst="rect">
            <a:avLst/>
          </a:prstGeom>
        </p:spPr>
        <p:txBody>
          <a:bodyPr/>
          <a:lstStyle/>
          <a:p>
            <a:pPr algn="ctr" fontAlgn="auto">
              <a:spcAft>
                <a:spcPts val="0"/>
              </a:spcAft>
              <a:defRPr/>
            </a:pPr>
            <a:r>
              <a:rPr lang="ru-RU" sz="2400" dirty="0">
                <a:solidFill>
                  <a:schemeClr val="bg1"/>
                </a:solidFill>
                <a:latin typeface="+mn-lt"/>
                <a:ea typeface="+mj-ea"/>
                <a:cs typeface="+mj-cs"/>
              </a:rPr>
              <a:t>Некоторые радиоуправляемые механизмы, выполняющие работы по устранению завалов, не выдерживали высокого уровня радиации и выходили из под контроля операторов. </a:t>
            </a:r>
          </a:p>
        </p:txBody>
      </p:sp>
      <p:pic>
        <p:nvPicPr>
          <p:cNvPr id="31746" name="Picture 4"/>
          <p:cNvPicPr>
            <a:picLocks noChangeAspect="1" noChangeArrowheads="1"/>
          </p:cNvPicPr>
          <p:nvPr/>
        </p:nvPicPr>
        <p:blipFill>
          <a:blip r:embed="rId2"/>
          <a:srcRect/>
          <a:stretch>
            <a:fillRect/>
          </a:stretch>
        </p:blipFill>
        <p:spPr bwMode="auto">
          <a:xfrm>
            <a:off x="4643438" y="5214938"/>
            <a:ext cx="3535362" cy="1571625"/>
          </a:xfrm>
          <a:prstGeom prst="rect">
            <a:avLst/>
          </a:prstGeom>
          <a:noFill/>
          <a:ln w="9525">
            <a:noFill/>
            <a:miter lim="800000"/>
            <a:headEnd/>
            <a:tailEnd/>
          </a:ln>
        </p:spPr>
      </p:pic>
      <p:sp>
        <p:nvSpPr>
          <p:cNvPr id="31747" name="Rectangle 3"/>
          <p:cNvSpPr txBox="1">
            <a:spLocks noChangeArrowheads="1"/>
          </p:cNvSpPr>
          <p:nvPr/>
        </p:nvSpPr>
        <p:spPr bwMode="auto">
          <a:xfrm>
            <a:off x="3714750" y="0"/>
            <a:ext cx="5214938" cy="5072063"/>
          </a:xfrm>
          <a:prstGeom prst="rect">
            <a:avLst/>
          </a:prstGeom>
          <a:noFill/>
          <a:ln w="9525">
            <a:noFill/>
            <a:miter lim="800000"/>
            <a:headEnd/>
            <a:tailEnd/>
          </a:ln>
        </p:spPr>
        <p:txBody>
          <a:bodyPr/>
          <a:lstStyle/>
          <a:p>
            <a:pPr marL="342900" indent="-342900">
              <a:lnSpc>
                <a:spcPct val="80000"/>
              </a:lnSpc>
              <a:spcBef>
                <a:spcPct val="20000"/>
              </a:spcBef>
            </a:pPr>
            <a:r>
              <a:rPr lang="ru-RU" sz="2800">
                <a:solidFill>
                  <a:schemeClr val="bg1"/>
                </a:solidFill>
                <a:latin typeface="Calibri" pitchFamily="34" charset="0"/>
              </a:rPr>
              <a:t>    </a:t>
            </a:r>
            <a:r>
              <a:rPr lang="ru-RU" sz="2400">
                <a:solidFill>
                  <a:schemeClr val="bg1"/>
                </a:solidFill>
                <a:latin typeface="Calibri" pitchFamily="34" charset="0"/>
              </a:rPr>
              <a:t>Правительство, выслушав советы специалистов приняло решение закрыть, засыпать воронку теплопоглощающими материалами, способными к фильтрации огня и пепла. </a:t>
            </a:r>
          </a:p>
          <a:p>
            <a:pPr marL="342900" indent="-342900">
              <a:lnSpc>
                <a:spcPct val="80000"/>
              </a:lnSpc>
              <a:spcBef>
                <a:spcPct val="20000"/>
              </a:spcBef>
            </a:pPr>
            <a:r>
              <a:rPr lang="ru-RU" sz="2400">
                <a:solidFill>
                  <a:schemeClr val="bg1"/>
                </a:solidFill>
                <a:latin typeface="Calibri" pitchFamily="34" charset="0"/>
              </a:rPr>
              <a:t>     Потому с 27 апреля по 10 мая летчики Военно-воздушных сил СССР, рискуя плотью и жизнью своей, совершили сотни полетов над активной зоной. Они сбросили с вертолетов тысячи и тысячи мешков песка, глины, доломита, бора, а также крупные упаковки свинца, который по весу занимал первое место - 2400 тонны. </a:t>
            </a:r>
          </a:p>
        </p:txBody>
      </p:sp>
      <p:pic>
        <p:nvPicPr>
          <p:cNvPr id="31748" name="Picture 4"/>
          <p:cNvPicPr>
            <a:picLocks noChangeAspect="1" noChangeArrowheads="1"/>
          </p:cNvPicPr>
          <p:nvPr/>
        </p:nvPicPr>
        <p:blipFill>
          <a:blip r:embed="rId3"/>
          <a:srcRect t="17746" b="6650"/>
          <a:stretch>
            <a:fillRect/>
          </a:stretch>
        </p:blipFill>
        <p:spPr bwMode="auto">
          <a:xfrm>
            <a:off x="214313" y="3286125"/>
            <a:ext cx="3435350" cy="3429000"/>
          </a:xfrm>
          <a:prstGeom prst="rect">
            <a:avLst/>
          </a:prstGeom>
          <a:noFill/>
          <a:ln w="9525">
            <a:noFill/>
            <a:miter lim="800000"/>
            <a:headEnd/>
            <a:tailEnd/>
          </a:ln>
        </p:spPr>
      </p:pic>
    </p:spTree>
  </p:cSld>
  <p:clrMapOvr>
    <a:masterClrMapping/>
  </p:clrMapOvr>
  <p:transition spd="med" advClick="0" advTm="8000">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357438"/>
            <a:ext cx="6215063" cy="1470025"/>
          </a:xfrm>
        </p:spPr>
        <p:txBody>
          <a:bodyPr rtlCol="0">
            <a:normAutofit/>
          </a:bodyPr>
          <a:lstStyle/>
          <a:p>
            <a:pPr eaLnBrk="1" fontAlgn="auto" hangingPunct="1">
              <a:spcAft>
                <a:spcPts val="0"/>
              </a:spcAft>
              <a:defRPr/>
            </a:pPr>
            <a:r>
              <a:rPr lang="ru-RU" sz="8800" dirty="0" smtClean="0">
                <a:solidFill>
                  <a:schemeClr val="accent6">
                    <a:lumMod val="75000"/>
                  </a:schemeClr>
                </a:solidFill>
              </a:rPr>
              <a:t>Чернобыль</a:t>
            </a:r>
            <a:endParaRPr lang="ru-RU" sz="8800" dirty="0">
              <a:solidFill>
                <a:schemeClr val="accent6">
                  <a:lumMod val="75000"/>
                </a:schemeClr>
              </a:solidFill>
            </a:endParaRPr>
          </a:p>
        </p:txBody>
      </p:sp>
      <p:sp>
        <p:nvSpPr>
          <p:cNvPr id="3" name="Подзаголовок 2"/>
          <p:cNvSpPr>
            <a:spLocks noGrp="1"/>
          </p:cNvSpPr>
          <p:nvPr>
            <p:ph type="subTitle" idx="1"/>
          </p:nvPr>
        </p:nvSpPr>
        <p:spPr>
          <a:xfrm>
            <a:off x="357188" y="3857625"/>
            <a:ext cx="4786312" cy="2143125"/>
          </a:xfrm>
        </p:spPr>
        <p:txBody>
          <a:bodyPr rtlCol="0">
            <a:noAutofit/>
          </a:bodyPr>
          <a:lstStyle/>
          <a:p>
            <a:pPr algn="l" eaLnBrk="1" fontAlgn="auto" hangingPunct="1">
              <a:spcAft>
                <a:spcPts val="0"/>
              </a:spcAft>
              <a:buFont typeface="Arial" pitchFamily="34" charset="0"/>
              <a:buNone/>
              <a:defRPr/>
            </a:pPr>
            <a:r>
              <a:rPr lang="ru-RU" sz="4400" dirty="0" smtClean="0">
                <a:solidFill>
                  <a:schemeClr val="accent6">
                    <a:lumMod val="75000"/>
                  </a:schemeClr>
                </a:solidFill>
              </a:rPr>
              <a:t>Вчера, </a:t>
            </a:r>
          </a:p>
          <a:p>
            <a:pPr algn="l" eaLnBrk="1" fontAlgn="auto" hangingPunct="1">
              <a:spcAft>
                <a:spcPts val="0"/>
              </a:spcAft>
              <a:buFont typeface="Arial" pitchFamily="34" charset="0"/>
              <a:buNone/>
              <a:defRPr/>
            </a:pPr>
            <a:r>
              <a:rPr lang="ru-RU" sz="4400" dirty="0" smtClean="0">
                <a:solidFill>
                  <a:schemeClr val="accent6">
                    <a:lumMod val="75000"/>
                  </a:schemeClr>
                </a:solidFill>
              </a:rPr>
              <a:t>	сегодня, </a:t>
            </a:r>
          </a:p>
          <a:p>
            <a:pPr algn="l" eaLnBrk="1" fontAlgn="auto" hangingPunct="1">
              <a:spcAft>
                <a:spcPts val="0"/>
              </a:spcAft>
              <a:buFont typeface="Arial" pitchFamily="34" charset="0"/>
              <a:buNone/>
              <a:defRPr/>
            </a:pPr>
            <a:r>
              <a:rPr lang="ru-RU" sz="4400" dirty="0" smtClean="0">
                <a:solidFill>
                  <a:schemeClr val="accent6">
                    <a:lumMod val="75000"/>
                  </a:schemeClr>
                </a:solidFill>
              </a:rPr>
              <a:t>			завтра</a:t>
            </a:r>
            <a:endParaRPr lang="ru-RU" sz="4400" dirty="0">
              <a:solidFill>
                <a:schemeClr val="accent6">
                  <a:lumMod val="75000"/>
                </a:schemeClr>
              </a:solidFill>
            </a:endParaRPr>
          </a:p>
        </p:txBody>
      </p:sp>
    </p:spTree>
  </p:cSld>
  <p:clrMapOvr>
    <a:masterClrMapping/>
  </p:clrMapOvr>
  <p:transition spd="med" advClick="0" advTm="8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5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3">
                                            <p:txEl>
                                              <p:pRg st="0" end="0"/>
                                            </p:txEl>
                                          </p:spTgt>
                                        </p:tgtEl>
                                        <p:attrNameLst>
                                          <p:attrName>fill.type</p:attrName>
                                        </p:attrNameLst>
                                      </p:cBhvr>
                                      <p:to>
                                        <p:strVal val="solid"/>
                                      </p:to>
                                    </p:set>
                                  </p:childTnLst>
                                </p:cTn>
                              </p:par>
                            </p:childTnLst>
                          </p:cTn>
                        </p:par>
                        <p:par>
                          <p:cTn id="10" fill="hold">
                            <p:stCondLst>
                              <p:cond delay="175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50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500"/>
                                        <p:tgtEl>
                                          <p:spTgt spid="3">
                                            <p:txEl>
                                              <p:pRg st="1" end="1"/>
                                            </p:txEl>
                                          </p:spTgt>
                                        </p:tgtEl>
                                        <p:attrNameLst>
                                          <p:attrName>fill.type</p:attrName>
                                        </p:attrNameLst>
                                      </p:cBhvr>
                                      <p:to>
                                        <p:strVal val="solid"/>
                                      </p:to>
                                    </p:set>
                                  </p:childTnLst>
                                </p:cTn>
                              </p:par>
                            </p:childTnLst>
                          </p:cTn>
                        </p:par>
                        <p:par>
                          <p:cTn id="16" fill="hold">
                            <p:stCondLst>
                              <p:cond delay="40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50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50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Прямоугольник 4"/>
          <p:cNvSpPr>
            <a:spLocks noChangeArrowheads="1"/>
          </p:cNvSpPr>
          <p:nvPr/>
        </p:nvSpPr>
        <p:spPr bwMode="auto">
          <a:xfrm>
            <a:off x="571500" y="0"/>
            <a:ext cx="8215313" cy="830263"/>
          </a:xfrm>
          <a:prstGeom prst="rect">
            <a:avLst/>
          </a:prstGeom>
          <a:noFill/>
          <a:ln w="9525">
            <a:noFill/>
            <a:miter lim="800000"/>
            <a:headEnd/>
            <a:tailEnd/>
          </a:ln>
        </p:spPr>
        <p:txBody>
          <a:bodyPr>
            <a:spAutoFit/>
          </a:bodyPr>
          <a:lstStyle/>
          <a:p>
            <a:r>
              <a:rPr lang="ru-RU" sz="2400">
                <a:solidFill>
                  <a:schemeClr val="bg1"/>
                </a:solidFill>
                <a:latin typeface="Calibri" pitchFamily="34" charset="0"/>
              </a:rPr>
              <a:t>При тушении реактора были задействованы сотни машин начиная от пожарных и заканчивая вертолетами.</a:t>
            </a:r>
          </a:p>
        </p:txBody>
      </p:sp>
      <p:sp>
        <p:nvSpPr>
          <p:cNvPr id="32770" name="Прямоугольник 5"/>
          <p:cNvSpPr>
            <a:spLocks noChangeArrowheads="1"/>
          </p:cNvSpPr>
          <p:nvPr/>
        </p:nvSpPr>
        <p:spPr bwMode="auto">
          <a:xfrm>
            <a:off x="0" y="5214938"/>
            <a:ext cx="9144000" cy="1200150"/>
          </a:xfrm>
          <a:prstGeom prst="rect">
            <a:avLst/>
          </a:prstGeom>
          <a:noFill/>
          <a:ln w="9525">
            <a:noFill/>
            <a:miter lim="800000"/>
            <a:headEnd/>
            <a:tailEnd/>
          </a:ln>
        </p:spPr>
        <p:txBody>
          <a:bodyPr>
            <a:spAutoFit/>
          </a:bodyPr>
          <a:lstStyle/>
          <a:p>
            <a:pPr algn="ctr"/>
            <a:r>
              <a:rPr lang="ru-RU" sz="2400">
                <a:solidFill>
                  <a:schemeClr val="bg1"/>
                </a:solidFill>
                <a:latin typeface="Calibri" pitchFamily="34" charset="0"/>
              </a:rPr>
              <a:t>В результате большого радиоактивного фона большая часть машин были  заражены радиацией. Для них  сделали специальную стоянку которая сохранилась до сих пор.</a:t>
            </a:r>
          </a:p>
        </p:txBody>
      </p:sp>
      <p:pic>
        <p:nvPicPr>
          <p:cNvPr id="7" name="Рисунок 1" descr="kladbishe01.jpg"/>
          <p:cNvPicPr>
            <a:picLocks noChangeAspect="1"/>
          </p:cNvPicPr>
          <p:nvPr/>
        </p:nvPicPr>
        <p:blipFill>
          <a:blip r:embed="rId2"/>
          <a:srcRect/>
          <a:stretch>
            <a:fillRect/>
          </a:stretch>
        </p:blipFill>
        <p:spPr bwMode="auto">
          <a:xfrm>
            <a:off x="428625" y="857250"/>
            <a:ext cx="6215063" cy="3571875"/>
          </a:xfrm>
          <a:prstGeom prst="rect">
            <a:avLst/>
          </a:prstGeom>
          <a:noFill/>
          <a:ln w="9525">
            <a:noFill/>
            <a:miter lim="800000"/>
            <a:headEnd/>
            <a:tailEnd/>
          </a:ln>
        </p:spPr>
      </p:pic>
      <p:pic>
        <p:nvPicPr>
          <p:cNvPr id="8" name="Picture 4"/>
          <p:cNvPicPr>
            <a:picLocks noChangeAspect="1" noChangeArrowheads="1"/>
          </p:cNvPicPr>
          <p:nvPr/>
        </p:nvPicPr>
        <p:blipFill>
          <a:blip r:embed="rId3"/>
          <a:srcRect/>
          <a:stretch>
            <a:fillRect/>
          </a:stretch>
        </p:blipFill>
        <p:spPr bwMode="auto">
          <a:xfrm>
            <a:off x="2714625" y="1714500"/>
            <a:ext cx="6048375" cy="3506788"/>
          </a:xfrm>
          <a:prstGeom prst="rect">
            <a:avLst/>
          </a:prstGeom>
          <a:noFill/>
          <a:ln w="9525">
            <a:noFill/>
            <a:miter lim="800000"/>
            <a:headEnd/>
            <a:tailEnd/>
          </a:ln>
        </p:spPr>
      </p:pic>
    </p:spTree>
  </p:cSld>
  <p:clrMapOvr>
    <a:masterClrMapping/>
  </p:clrMapOvr>
  <p:transition spd="med" advClick="0" advTm="8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0"/>
            <a:ext cx="6300788" cy="3367088"/>
          </a:xfrm>
          <a:prstGeom prst="rect">
            <a:avLst/>
          </a:prstGeom>
        </p:spPr>
        <p:txBody>
          <a:bodyPr/>
          <a:lstStyle/>
          <a:p>
            <a:pPr algn="ctr" fontAlgn="auto">
              <a:spcAft>
                <a:spcPts val="0"/>
              </a:spcAft>
              <a:defRPr/>
            </a:pPr>
            <a:r>
              <a:rPr lang="ru-RU" sz="2800" b="1" dirty="0">
                <a:solidFill>
                  <a:srgbClr val="FF6600"/>
                </a:solidFill>
                <a:latin typeface="+mj-lt"/>
                <a:ea typeface="+mj-ea"/>
                <a:cs typeface="+mj-cs"/>
              </a:rPr>
              <a:t>Дезактивация </a:t>
            </a:r>
            <a:r>
              <a:rPr lang="ru-RU" sz="4000" b="1" dirty="0">
                <a:solidFill>
                  <a:srgbClr val="FF6600"/>
                </a:solidFill>
                <a:latin typeface="+mj-lt"/>
                <a:ea typeface="+mj-ea"/>
                <a:cs typeface="+mj-cs"/>
              </a:rPr>
              <a:t/>
            </a:r>
            <a:br>
              <a:rPr lang="ru-RU" sz="4000" b="1" dirty="0">
                <a:solidFill>
                  <a:srgbClr val="FF6600"/>
                </a:solidFill>
                <a:latin typeface="+mj-lt"/>
                <a:ea typeface="+mj-ea"/>
                <a:cs typeface="+mj-cs"/>
              </a:rPr>
            </a:br>
            <a:r>
              <a:rPr lang="ru-RU" sz="4000" b="1" dirty="0">
                <a:solidFill>
                  <a:srgbClr val="FF6600"/>
                </a:solidFill>
                <a:latin typeface="+mj-lt"/>
                <a:ea typeface="+mj-ea"/>
                <a:cs typeface="+mj-cs"/>
              </a:rPr>
              <a:t>   </a:t>
            </a:r>
            <a:r>
              <a:rPr lang="ru-RU" sz="2400" b="1" dirty="0">
                <a:solidFill>
                  <a:schemeClr val="bg1"/>
                </a:solidFill>
                <a:effectLst>
                  <a:outerShdw blurRad="38100" dist="38100" dir="2700000" algn="tl">
                    <a:srgbClr val="000000">
                      <a:alpha val="43137"/>
                    </a:srgbClr>
                  </a:outerShdw>
                </a:effectLst>
                <a:latin typeface="+mj-lt"/>
                <a:ea typeface="+mj-ea"/>
                <a:cs typeface="+mj-cs"/>
              </a:rPr>
              <a:t>Важно было не допустить расширения зоны радиоактивного заражения. С этой целью боролись с пылеобразованием, опрыскивая поверхность специальной смесью, применяли полимерные покрытия, использовали метод вакуумной очистки всасыванием (пылесосы), вручную протирали объекты тканями, пропитанными дезактивирующими растворами.</a:t>
            </a:r>
            <a:r>
              <a:rPr lang="ru-RU" sz="2400" dirty="0">
                <a:solidFill>
                  <a:schemeClr val="bg1"/>
                </a:solidFill>
                <a:effectLst>
                  <a:outerShdw blurRad="38100" dist="38100" dir="2700000" algn="tl">
                    <a:srgbClr val="000000">
                      <a:alpha val="43137"/>
                    </a:srgbClr>
                  </a:outerShdw>
                </a:effectLst>
                <a:latin typeface="+mj-lt"/>
                <a:ea typeface="+mj-ea"/>
                <a:cs typeface="+mj-cs"/>
              </a:rPr>
              <a:t> </a:t>
            </a:r>
          </a:p>
        </p:txBody>
      </p:sp>
      <p:pic>
        <p:nvPicPr>
          <p:cNvPr id="33794" name="Picture 5" descr="41"/>
          <p:cNvPicPr>
            <a:picLocks noChangeAspect="1" noChangeArrowheads="1"/>
          </p:cNvPicPr>
          <p:nvPr/>
        </p:nvPicPr>
        <p:blipFill>
          <a:blip r:embed="rId2"/>
          <a:srcRect/>
          <a:stretch>
            <a:fillRect/>
          </a:stretch>
        </p:blipFill>
        <p:spPr bwMode="auto">
          <a:xfrm>
            <a:off x="1428750" y="4429125"/>
            <a:ext cx="4176713" cy="2286000"/>
          </a:xfrm>
          <a:prstGeom prst="rect">
            <a:avLst/>
          </a:prstGeom>
          <a:noFill/>
          <a:ln w="9525">
            <a:noFill/>
            <a:miter lim="800000"/>
            <a:headEnd/>
            <a:tailEnd/>
          </a:ln>
        </p:spPr>
      </p:pic>
      <p:pic>
        <p:nvPicPr>
          <p:cNvPr id="33795" name="Picture 7" descr="34"/>
          <p:cNvPicPr>
            <a:picLocks noChangeAspect="1" noChangeArrowheads="1"/>
          </p:cNvPicPr>
          <p:nvPr/>
        </p:nvPicPr>
        <p:blipFill>
          <a:blip r:embed="rId3"/>
          <a:srcRect/>
          <a:stretch>
            <a:fillRect/>
          </a:stretch>
        </p:blipFill>
        <p:spPr bwMode="auto">
          <a:xfrm>
            <a:off x="6143625" y="1111250"/>
            <a:ext cx="2933700" cy="4032250"/>
          </a:xfrm>
          <a:prstGeom prst="rect">
            <a:avLst/>
          </a:prstGeom>
          <a:noFill/>
          <a:ln w="9525">
            <a:noFill/>
            <a:miter lim="800000"/>
            <a:headEnd/>
            <a:tailEnd/>
          </a:ln>
        </p:spPr>
      </p:pic>
    </p:spTree>
  </p:cSld>
  <p:clrMapOvr>
    <a:masterClrMapping/>
  </p:clrMapOvr>
  <p:transition spd="med" advClick="0" advTm="8000">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Прямоугольник 14"/>
          <p:cNvSpPr>
            <a:spLocks noChangeArrowheads="1"/>
          </p:cNvSpPr>
          <p:nvPr/>
        </p:nvSpPr>
        <p:spPr bwMode="auto">
          <a:xfrm>
            <a:off x="357188" y="571500"/>
            <a:ext cx="8429625" cy="2678113"/>
          </a:xfrm>
          <a:prstGeom prst="rect">
            <a:avLst/>
          </a:prstGeom>
          <a:noFill/>
          <a:ln w="9525">
            <a:noFill/>
            <a:miter lim="800000"/>
            <a:headEnd/>
            <a:tailEnd/>
          </a:ln>
        </p:spPr>
        <p:txBody>
          <a:bodyPr>
            <a:spAutoFit/>
          </a:bodyPr>
          <a:lstStyle/>
          <a:p>
            <a:pPr>
              <a:buFont typeface="Wingdings" pitchFamily="2" charset="2"/>
              <a:buNone/>
            </a:pPr>
            <a:r>
              <a:rPr lang="ru-RU" sz="2400">
                <a:solidFill>
                  <a:schemeClr val="bg1"/>
                </a:solidFill>
                <a:latin typeface="Times New Roman" pitchFamily="18" charset="0"/>
                <a:cs typeface="Times New Roman" pitchFamily="18" charset="0"/>
              </a:rPr>
              <a:t>Сразу же после катастрофы погиб 31 человек, а 800 тыс. ликвидаторов, принимавших участие в тушении пожаров и расчистке, получили высокие дозы радиации.</a:t>
            </a:r>
          </a:p>
          <a:p>
            <a:pPr>
              <a:buFont typeface="Wingdings" pitchFamily="2" charset="2"/>
              <a:buNone/>
            </a:pPr>
            <a:r>
              <a:rPr lang="ru-RU" sz="2400">
                <a:solidFill>
                  <a:schemeClr val="bg1"/>
                </a:solidFill>
                <a:latin typeface="Times New Roman" pitchFamily="18" charset="0"/>
                <a:cs typeface="Times New Roman" pitchFamily="18" charset="0"/>
              </a:rPr>
              <a:t>    Радиоактивному облучению подверглись почти 8 млн. 400 тыс. жителей Белоруссии, Украины и России. </a:t>
            </a:r>
          </a:p>
          <a:p>
            <a:pPr>
              <a:buFont typeface="Wingdings" pitchFamily="2" charset="2"/>
              <a:buNone/>
            </a:pPr>
            <a:r>
              <a:rPr lang="ru-RU" sz="2400">
                <a:solidFill>
                  <a:schemeClr val="bg1"/>
                </a:solidFill>
                <a:latin typeface="Times New Roman" pitchFamily="18" charset="0"/>
                <a:cs typeface="Times New Roman" pitchFamily="18" charset="0"/>
              </a:rPr>
              <a:t>   Загрязненными оказались около 155 тыс. кв. км территории. </a:t>
            </a:r>
          </a:p>
          <a:p>
            <a:pPr>
              <a:buFont typeface="Wingdings" pitchFamily="2" charset="2"/>
              <a:buNone/>
            </a:pPr>
            <a:r>
              <a:rPr lang="ru-RU" sz="2400">
                <a:solidFill>
                  <a:schemeClr val="bg1"/>
                </a:solidFill>
                <a:latin typeface="Times New Roman" pitchFamily="18" charset="0"/>
                <a:cs typeface="Times New Roman" pitchFamily="18" charset="0"/>
              </a:rPr>
              <a:t>   Почти 404 тыс. человек были переселены</a:t>
            </a:r>
            <a:r>
              <a:rPr lang="ru-RU" sz="2400">
                <a:solidFill>
                  <a:schemeClr val="bg1"/>
                </a:solidFill>
                <a:latin typeface="Calibri" pitchFamily="34" charset="0"/>
              </a:rPr>
              <a:t>.</a:t>
            </a:r>
          </a:p>
        </p:txBody>
      </p:sp>
      <p:pic>
        <p:nvPicPr>
          <p:cNvPr id="34818" name="Picture 7"/>
          <p:cNvPicPr>
            <a:picLocks noChangeAspect="1" noChangeArrowheads="1"/>
          </p:cNvPicPr>
          <p:nvPr/>
        </p:nvPicPr>
        <p:blipFill>
          <a:blip r:embed="rId2"/>
          <a:srcRect/>
          <a:stretch>
            <a:fillRect/>
          </a:stretch>
        </p:blipFill>
        <p:spPr bwMode="auto">
          <a:xfrm>
            <a:off x="593725" y="3214688"/>
            <a:ext cx="3263900" cy="3643312"/>
          </a:xfrm>
          <a:prstGeom prst="rect">
            <a:avLst/>
          </a:prstGeom>
          <a:noFill/>
          <a:ln w="9525">
            <a:noFill/>
            <a:miter lim="800000"/>
            <a:headEnd/>
            <a:tailEnd/>
          </a:ln>
        </p:spPr>
      </p:pic>
      <p:pic>
        <p:nvPicPr>
          <p:cNvPr id="4" name="Picture 4"/>
          <p:cNvPicPr>
            <a:picLocks noChangeAspect="1" noChangeArrowheads="1"/>
          </p:cNvPicPr>
          <p:nvPr/>
        </p:nvPicPr>
        <p:blipFill>
          <a:blip r:embed="rId3"/>
          <a:srcRect/>
          <a:stretch>
            <a:fillRect/>
          </a:stretch>
        </p:blipFill>
        <p:spPr bwMode="auto">
          <a:xfrm>
            <a:off x="4721225" y="3214688"/>
            <a:ext cx="3779838" cy="3500437"/>
          </a:xfrm>
          <a:prstGeom prst="rect">
            <a:avLst/>
          </a:prstGeom>
          <a:noFill/>
          <a:ln w="9525">
            <a:noFill/>
            <a:miter lim="800000"/>
            <a:headEnd/>
            <a:tailEnd/>
          </a:ln>
        </p:spPr>
      </p:pic>
    </p:spTree>
  </p:cSld>
  <p:clrMapOvr>
    <a:masterClrMapping/>
  </p:clrMapOvr>
  <p:transition spd="med" advClick="0" advTm="8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85750"/>
            <a:ext cx="8229600" cy="1143000"/>
          </a:xfrm>
        </p:spPr>
        <p:txBody>
          <a:bodyPr rtlCol="0">
            <a:normAutofit fontScale="90000"/>
          </a:bodyPr>
          <a:lstStyle/>
          <a:p>
            <a:pPr eaLnBrk="1" fontAlgn="auto" hangingPunct="1">
              <a:spcAft>
                <a:spcPts val="0"/>
              </a:spcAft>
              <a:defRPr/>
            </a:pPr>
            <a:r>
              <a:rPr lang="ru-RU" dirty="0" smtClean="0"/>
              <a:t>Кто виноват в катастрофе в Припяти</a:t>
            </a:r>
            <a:r>
              <a:rPr lang="en-US" dirty="0" smtClean="0"/>
              <a:t>?</a:t>
            </a:r>
            <a:endParaRPr lang="ru-RU" dirty="0"/>
          </a:p>
        </p:txBody>
      </p:sp>
      <p:sp>
        <p:nvSpPr>
          <p:cNvPr id="35842" name="Содержимое 6"/>
          <p:cNvSpPr>
            <a:spLocks noGrp="1"/>
          </p:cNvSpPr>
          <p:nvPr>
            <p:ph sz="half" idx="1"/>
          </p:nvPr>
        </p:nvSpPr>
        <p:spPr>
          <a:xfrm>
            <a:off x="214313" y="2000250"/>
            <a:ext cx="4281487" cy="3714750"/>
          </a:xfrm>
        </p:spPr>
        <p:txBody>
          <a:bodyPr/>
          <a:lstStyle/>
          <a:p>
            <a:pPr eaLnBrk="1" hangingPunct="1"/>
            <a:r>
              <a:rPr lang="ru-RU" sz="2400" smtClean="0"/>
              <a:t>Инженеры-проектировщики реактора допустили ошибку при проектировании.</a:t>
            </a:r>
            <a:endParaRPr lang="ru-RU" sz="2400" smtClean="0">
              <a:hlinkClick r:id="rId2" action="ppaction://hlinksldjump"/>
            </a:endParaRPr>
          </a:p>
          <a:p>
            <a:pPr eaLnBrk="1" hangingPunct="1"/>
            <a:r>
              <a:rPr lang="ru-RU" sz="2400" smtClean="0"/>
              <a:t>Правительство СССР, которое игнорировало сообщения о недостатках проектирования и неисправностях реактора.</a:t>
            </a:r>
          </a:p>
          <a:p>
            <a:pPr eaLnBrk="1" hangingPunct="1"/>
            <a:endParaRPr lang="ru-RU" smtClean="0"/>
          </a:p>
          <a:p>
            <a:pPr eaLnBrk="1" hangingPunct="1"/>
            <a:endParaRPr lang="ru-RU" smtClean="0"/>
          </a:p>
        </p:txBody>
      </p:sp>
      <p:pic>
        <p:nvPicPr>
          <p:cNvPr id="35843" name="Picture 5"/>
          <p:cNvPicPr>
            <a:picLocks noChangeAspect="1" noChangeArrowheads="1"/>
          </p:cNvPicPr>
          <p:nvPr/>
        </p:nvPicPr>
        <p:blipFill>
          <a:blip r:embed="rId3"/>
          <a:srcRect/>
          <a:stretch>
            <a:fillRect/>
          </a:stretch>
        </p:blipFill>
        <p:spPr bwMode="auto">
          <a:xfrm>
            <a:off x="4714875" y="1785938"/>
            <a:ext cx="4183063" cy="4292600"/>
          </a:xfrm>
          <a:prstGeom prst="rect">
            <a:avLst/>
          </a:prstGeom>
          <a:noFill/>
          <a:ln w="9525">
            <a:noFill/>
            <a:miter lim="800000"/>
            <a:headEnd/>
            <a:tailEnd/>
          </a:ln>
        </p:spPr>
      </p:pic>
    </p:spTree>
  </p:cSld>
  <p:clrMapOvr>
    <a:masterClrMapping/>
  </p:clrMapOvr>
  <p:transition spd="med" advClick="0" advTm="8000">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p:txBody>
          <a:bodyPr/>
          <a:lstStyle/>
          <a:p>
            <a:pPr eaLnBrk="1" hangingPunct="1"/>
            <a:r>
              <a:rPr lang="ru-RU" smtClean="0"/>
              <a:t>Ранние последствия</a:t>
            </a:r>
          </a:p>
        </p:txBody>
      </p:sp>
      <p:sp>
        <p:nvSpPr>
          <p:cNvPr id="36866" name="Содержимое 2"/>
          <p:cNvSpPr>
            <a:spLocks noGrp="1"/>
          </p:cNvSpPr>
          <p:nvPr>
            <p:ph sz="half" idx="1"/>
          </p:nvPr>
        </p:nvSpPr>
        <p:spPr>
          <a:xfrm>
            <a:off x="0" y="1428750"/>
            <a:ext cx="4643438" cy="1500188"/>
          </a:xfrm>
        </p:spPr>
        <p:txBody>
          <a:bodyPr/>
          <a:lstStyle/>
          <a:p>
            <a:pPr eaLnBrk="1" hangingPunct="1">
              <a:buFont typeface="Arial" charset="0"/>
              <a:buNone/>
            </a:pPr>
            <a:r>
              <a:rPr lang="ru-RU" sz="3200" smtClean="0"/>
              <a:t>   </a:t>
            </a:r>
            <a:r>
              <a:rPr lang="ru-RU" sz="2400" smtClean="0"/>
              <a:t>Одно из самых ранних последствий – лучевая болезнь</a:t>
            </a:r>
          </a:p>
        </p:txBody>
      </p:sp>
      <p:pic>
        <p:nvPicPr>
          <p:cNvPr id="36867" name="Содержимое 4" descr="7610629_6.jpeg"/>
          <p:cNvPicPr>
            <a:picLocks noGrp="1" noChangeAspect="1"/>
          </p:cNvPicPr>
          <p:nvPr>
            <p:ph sz="half" idx="2"/>
          </p:nvPr>
        </p:nvPicPr>
        <p:blipFill>
          <a:blip r:embed="rId2"/>
          <a:srcRect r="900" b="17567"/>
          <a:stretch>
            <a:fillRect/>
          </a:stretch>
        </p:blipFill>
        <p:spPr>
          <a:xfrm>
            <a:off x="4714875" y="1428750"/>
            <a:ext cx="4040188" cy="4929188"/>
          </a:xfrm>
        </p:spPr>
      </p:pic>
      <p:sp>
        <p:nvSpPr>
          <p:cNvPr id="36868" name="Прямоугольник 9"/>
          <p:cNvSpPr>
            <a:spLocks noChangeArrowheads="1"/>
          </p:cNvSpPr>
          <p:nvPr/>
        </p:nvSpPr>
        <p:spPr bwMode="auto">
          <a:xfrm>
            <a:off x="214313" y="2286000"/>
            <a:ext cx="4572000" cy="4154488"/>
          </a:xfrm>
          <a:prstGeom prst="rect">
            <a:avLst/>
          </a:prstGeom>
          <a:noFill/>
          <a:ln w="9525">
            <a:noFill/>
            <a:miter lim="800000"/>
            <a:headEnd/>
            <a:tailEnd/>
          </a:ln>
        </p:spPr>
        <p:txBody>
          <a:bodyPr>
            <a:spAutoFit/>
          </a:bodyPr>
          <a:lstStyle/>
          <a:p>
            <a:r>
              <a:rPr lang="ru-RU" sz="2400">
                <a:solidFill>
                  <a:schemeClr val="bg1"/>
                </a:solidFill>
                <a:latin typeface="Calibri" pitchFamily="34" charset="0"/>
              </a:rPr>
              <a:t>Диагноз «острая лучевая болезнь» был подтвержден у 134 ликвидаторов, 28 из них погибли в первые месяцы (пожарные с ЧАЭС). Еще 16 человек умерли в течение 17 лет от самых разных причин, в том числе от инфаркта и ДТП. На сегодняшний день 90 человек живы, у 20 из них обнаружена радиационная катаракта.</a:t>
            </a:r>
          </a:p>
        </p:txBody>
      </p:sp>
    </p:spTree>
  </p:cSld>
  <p:clrMapOvr>
    <a:masterClrMapping/>
  </p:clrMapOvr>
  <p:transition spd="med" advClick="0" advTm="8000">
    <p:comb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a:xfrm>
            <a:off x="1500188" y="214313"/>
            <a:ext cx="7472362" cy="1143000"/>
          </a:xfrm>
        </p:spPr>
        <p:txBody>
          <a:bodyPr/>
          <a:lstStyle/>
          <a:p>
            <a:pPr eaLnBrk="1" hangingPunct="1"/>
            <a:r>
              <a:rPr lang="ru-RU" smtClean="0"/>
              <a:t>Отдаленные последствия</a:t>
            </a:r>
          </a:p>
        </p:txBody>
      </p:sp>
      <p:sp>
        <p:nvSpPr>
          <p:cNvPr id="37890" name="Содержимое 2"/>
          <p:cNvSpPr>
            <a:spLocks noGrp="1"/>
          </p:cNvSpPr>
          <p:nvPr>
            <p:ph sz="half" idx="1"/>
          </p:nvPr>
        </p:nvSpPr>
        <p:spPr>
          <a:xfrm>
            <a:off x="285750" y="1285875"/>
            <a:ext cx="4038600" cy="4900613"/>
          </a:xfrm>
        </p:spPr>
        <p:txBody>
          <a:bodyPr/>
          <a:lstStyle/>
          <a:p>
            <a:pPr eaLnBrk="1" hangingPunct="1">
              <a:buFont typeface="Arial" charset="0"/>
              <a:buNone/>
            </a:pPr>
            <a:r>
              <a:rPr lang="ru-RU" smtClean="0"/>
              <a:t>    Самую серьезную угрозу для здоровья людей представляет рак щитовидной железы. </a:t>
            </a:r>
          </a:p>
          <a:p>
            <a:pPr eaLnBrk="1" hangingPunct="1">
              <a:buFont typeface="Arial" charset="0"/>
              <a:buNone/>
            </a:pPr>
            <a:r>
              <a:rPr lang="ru-RU" smtClean="0"/>
              <a:t>    Во время аварии в атмосферу попало большое количество радиоактивного йода, который поражает щитовидную железу</a:t>
            </a:r>
          </a:p>
        </p:txBody>
      </p:sp>
      <p:pic>
        <p:nvPicPr>
          <p:cNvPr id="37891" name="Содержимое 4" descr="Thyroid_cancer.jpg"/>
          <p:cNvPicPr>
            <a:picLocks noGrp="1" noChangeAspect="1"/>
          </p:cNvPicPr>
          <p:nvPr>
            <p:ph sz="half" idx="2"/>
          </p:nvPr>
        </p:nvPicPr>
        <p:blipFill>
          <a:blip r:embed="rId2"/>
          <a:srcRect/>
          <a:stretch>
            <a:fillRect/>
          </a:stretch>
        </p:blipFill>
        <p:spPr>
          <a:xfrm>
            <a:off x="4856163" y="1600200"/>
            <a:ext cx="3622675" cy="4525963"/>
          </a:xfrm>
        </p:spPr>
      </p:pic>
    </p:spTree>
  </p:cSld>
  <p:clrMapOvr>
    <a:masterClrMapping/>
  </p:clrMapOvr>
  <p:transition spd="med" advClick="0" advTm="8000">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88" y="571500"/>
            <a:ext cx="4429125" cy="733425"/>
          </a:xfrm>
        </p:spPr>
        <p:txBody>
          <a:bodyPr rtlCol="0">
            <a:normAutofit fontScale="90000"/>
          </a:bodyPr>
          <a:lstStyle/>
          <a:p>
            <a:pPr algn="ctr" eaLnBrk="1" fontAlgn="auto" hangingPunct="1">
              <a:spcAft>
                <a:spcPts val="0"/>
              </a:spcAft>
              <a:defRPr/>
            </a:pPr>
            <a:r>
              <a:rPr lang="ru-RU" sz="4400" dirty="0" smtClean="0"/>
              <a:t>Генетические последствия</a:t>
            </a:r>
            <a:endParaRPr lang="ru-RU" sz="4400" dirty="0"/>
          </a:p>
        </p:txBody>
      </p:sp>
      <p:sp>
        <p:nvSpPr>
          <p:cNvPr id="38914" name="Текст 7"/>
          <p:cNvSpPr>
            <a:spLocks noGrp="1"/>
          </p:cNvSpPr>
          <p:nvPr>
            <p:ph type="body" sz="half" idx="2"/>
          </p:nvPr>
        </p:nvSpPr>
        <p:spPr>
          <a:xfrm>
            <a:off x="357188" y="1214438"/>
            <a:ext cx="4714875" cy="5286375"/>
          </a:xfrm>
        </p:spPr>
        <p:txBody>
          <a:bodyPr/>
          <a:lstStyle/>
          <a:p>
            <a:pPr eaLnBrk="1" hangingPunct="1"/>
            <a:r>
              <a:rPr lang="ru-RU" sz="2600" smtClean="0"/>
              <a:t>После катастрофы увеличилось число врождённых патологий в различных районах Белоруссии.</a:t>
            </a:r>
          </a:p>
          <a:p>
            <a:pPr eaLnBrk="1" hangingPunct="1"/>
            <a:r>
              <a:rPr lang="ru-RU" sz="2600" smtClean="0"/>
              <a:t>Количество детей с синдромом Дауна, родившихся в Белоруссии в 80-х — 90-х годах резко поднялось. </a:t>
            </a:r>
          </a:p>
          <a:p>
            <a:pPr eaLnBrk="1" hangingPunct="1"/>
            <a:r>
              <a:rPr lang="ru-RU" sz="2600" smtClean="0"/>
              <a:t>Детская смертность очень высока в трёх странах, пострадавших от чернобыльской аварии. </a:t>
            </a:r>
          </a:p>
        </p:txBody>
      </p:sp>
      <p:pic>
        <p:nvPicPr>
          <p:cNvPr id="38915" name="Содержимое 6" descr="185434013 (1).jpg"/>
          <p:cNvPicPr>
            <a:picLocks noGrp="1" noChangeAspect="1"/>
          </p:cNvPicPr>
          <p:nvPr>
            <p:ph sz="half" idx="4294967295"/>
          </p:nvPr>
        </p:nvPicPr>
        <p:blipFill>
          <a:blip r:embed="rId2"/>
          <a:srcRect t="11009" r="20485"/>
          <a:stretch>
            <a:fillRect/>
          </a:stretch>
        </p:blipFill>
        <p:spPr>
          <a:xfrm>
            <a:off x="5310188" y="285750"/>
            <a:ext cx="3833812" cy="6357938"/>
          </a:xfrm>
        </p:spPr>
      </p:pic>
    </p:spTree>
  </p:cSld>
  <p:clrMapOvr>
    <a:masterClrMapping/>
  </p:clrMapOvr>
  <p:transition spd="med" advClick="0" advTm="8000">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a:xfrm>
            <a:off x="357188" y="0"/>
            <a:ext cx="8229600" cy="1143000"/>
          </a:xfrm>
        </p:spPr>
        <p:txBody>
          <a:bodyPr/>
          <a:lstStyle/>
          <a:p>
            <a:pPr eaLnBrk="1" hangingPunct="1"/>
            <a:r>
              <a:rPr lang="ru-RU" smtClean="0"/>
              <a:t>Экологические последствия</a:t>
            </a:r>
          </a:p>
        </p:txBody>
      </p:sp>
      <p:sp>
        <p:nvSpPr>
          <p:cNvPr id="3" name="Содержимое 2"/>
          <p:cNvSpPr>
            <a:spLocks noGrp="1"/>
          </p:cNvSpPr>
          <p:nvPr>
            <p:ph sz="half" idx="1"/>
          </p:nvPr>
        </p:nvSpPr>
        <p:spPr>
          <a:xfrm>
            <a:off x="0" y="1643063"/>
            <a:ext cx="4429125" cy="5000625"/>
          </a:xfrm>
        </p:spPr>
        <p:txBody>
          <a:bodyPr rtlCol="0">
            <a:normAutofit/>
          </a:bodyPr>
          <a:lstStyle/>
          <a:p>
            <a:pPr eaLnBrk="1" fontAlgn="auto" hangingPunct="1">
              <a:spcAft>
                <a:spcPts val="0"/>
              </a:spcAft>
              <a:buFont typeface="Arial" pitchFamily="34" charset="0"/>
              <a:buNone/>
              <a:defRPr/>
            </a:pPr>
            <a:r>
              <a:rPr lang="ru-RU" dirty="0" smtClean="0"/>
              <a:t>    В результате аварии из сельскохозяйственного оборота было выведено около 5 млн. га</a:t>
            </a:r>
            <a:r>
              <a:rPr lang="ru-RU" dirty="0" smtClean="0">
                <a:solidFill>
                  <a:schemeClr val="accent6">
                    <a:lumMod val="75000"/>
                  </a:schemeClr>
                </a:solidFill>
              </a:rPr>
              <a:t> </a:t>
            </a:r>
            <a:r>
              <a:rPr lang="ru-RU" dirty="0" smtClean="0"/>
              <a:t>земель, вокруг АЭС создана 30-километровая </a:t>
            </a:r>
            <a:r>
              <a:rPr lang="ru-RU" i="1" dirty="0" smtClean="0"/>
              <a:t>зона </a:t>
            </a:r>
            <a:r>
              <a:rPr lang="ru-RU" dirty="0" smtClean="0"/>
              <a:t>отчуждения, уничтожены сотни мелких населённых пунктов. </a:t>
            </a:r>
            <a:endParaRPr lang="ru-RU" dirty="0"/>
          </a:p>
        </p:txBody>
      </p:sp>
      <p:pic>
        <p:nvPicPr>
          <p:cNvPr id="39939" name="Содержимое 4" descr="che010.jpg"/>
          <p:cNvPicPr>
            <a:picLocks noGrp="1" noChangeAspect="1"/>
          </p:cNvPicPr>
          <p:nvPr>
            <p:ph sz="half" idx="2"/>
          </p:nvPr>
        </p:nvPicPr>
        <p:blipFill>
          <a:blip r:embed="rId2"/>
          <a:srcRect/>
          <a:stretch>
            <a:fillRect/>
          </a:stretch>
        </p:blipFill>
        <p:spPr>
          <a:xfrm>
            <a:off x="4429125" y="2071688"/>
            <a:ext cx="4408488" cy="3305175"/>
          </a:xfrm>
        </p:spPr>
      </p:pic>
    </p:spTree>
  </p:cSld>
  <p:clrMapOvr>
    <a:masterClrMapping/>
  </p:clrMapOvr>
  <p:transition spd="med" advClick="0" advTm="8000">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p:cNvPicPr>
            <a:picLocks noChangeAspect="1" noChangeArrowheads="1"/>
          </p:cNvPicPr>
          <p:nvPr/>
        </p:nvPicPr>
        <p:blipFill>
          <a:blip r:embed="rId2"/>
          <a:srcRect/>
          <a:stretch>
            <a:fillRect/>
          </a:stretch>
        </p:blipFill>
        <p:spPr bwMode="auto">
          <a:xfrm>
            <a:off x="684213" y="0"/>
            <a:ext cx="7991475" cy="6858000"/>
          </a:xfrm>
          <a:prstGeom prst="rect">
            <a:avLst/>
          </a:prstGeom>
          <a:noFill/>
          <a:ln w="9525">
            <a:noFill/>
            <a:miter lim="800000"/>
            <a:headEnd/>
            <a:tailEnd/>
          </a:ln>
        </p:spPr>
      </p:pic>
    </p:spTree>
  </p:cSld>
  <p:clrMapOvr>
    <a:masterClrMapping/>
  </p:clrMapOvr>
  <p:transition spd="med" advClick="0" advTm="8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Содержимое 2"/>
          <p:cNvSpPr>
            <a:spLocks noGrp="1"/>
          </p:cNvSpPr>
          <p:nvPr>
            <p:ph sz="half" idx="1"/>
          </p:nvPr>
        </p:nvSpPr>
        <p:spPr>
          <a:xfrm>
            <a:off x="0" y="908050"/>
            <a:ext cx="4643438" cy="4071938"/>
          </a:xfrm>
        </p:spPr>
        <p:txBody>
          <a:bodyPr/>
          <a:lstStyle/>
          <a:p>
            <a:pPr eaLnBrk="1" hangingPunct="1">
              <a:buFont typeface="Arial" charset="0"/>
              <a:buNone/>
            </a:pPr>
            <a:r>
              <a:rPr lang="ru-RU" sz="2600" smtClean="0"/>
              <a:t>    </a:t>
            </a:r>
            <a:r>
              <a:rPr lang="ru-RU" sz="2600" smtClean="0">
                <a:latin typeface="Times New Roman" pitchFamily="18" charset="0"/>
              </a:rPr>
              <a:t>26 апреля  2016 будет отмечаться скорбная дата -30 лет Чернобыльской аварии. Большинство людей думают о катастрофе в Чернобыле как о событии, ушедшем в историю, однако эта катастрофа продолжает оказывать опустошающее воздействие на жизнь населения нашей страны,  России, Украины,  и всего мира.</a:t>
            </a:r>
          </a:p>
        </p:txBody>
      </p:sp>
      <p:pic>
        <p:nvPicPr>
          <p:cNvPr id="15362" name="Рисунок 3" descr="34_chernobyl.jpg"/>
          <p:cNvPicPr>
            <a:picLocks noChangeAspect="1"/>
          </p:cNvPicPr>
          <p:nvPr/>
        </p:nvPicPr>
        <p:blipFill>
          <a:blip r:embed="rId2"/>
          <a:srcRect/>
          <a:stretch>
            <a:fillRect/>
          </a:stretch>
        </p:blipFill>
        <p:spPr bwMode="auto">
          <a:xfrm>
            <a:off x="4643438" y="1214438"/>
            <a:ext cx="4357687" cy="4264025"/>
          </a:xfrm>
          <a:prstGeom prst="rect">
            <a:avLst/>
          </a:prstGeom>
          <a:noFill/>
          <a:ln w="9525">
            <a:noFill/>
            <a:miter lim="800000"/>
            <a:headEnd/>
            <a:tailEnd/>
          </a:ln>
        </p:spPr>
      </p:pic>
    </p:spTree>
  </p:cSld>
  <p:clrMapOvr>
    <a:masterClrMapping/>
  </p:clrMapOvr>
  <p:transition spd="med" advClick="0" advTm="8000">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t="20547"/>
          <a:stretch>
            <a:fillRect/>
          </a:stretch>
        </p:blipFill>
        <p:spPr bwMode="auto">
          <a:xfrm>
            <a:off x="0" y="3643313"/>
            <a:ext cx="4500563" cy="3000375"/>
          </a:xfrm>
          <a:prstGeom prst="rect">
            <a:avLst/>
          </a:prstGeom>
          <a:noFill/>
          <a:ln w="9525">
            <a:noFill/>
            <a:miter lim="800000"/>
            <a:headEnd/>
            <a:tailEnd/>
          </a:ln>
        </p:spPr>
      </p:pic>
      <p:sp>
        <p:nvSpPr>
          <p:cNvPr id="16386" name="Прямоугольник 5"/>
          <p:cNvSpPr>
            <a:spLocks noChangeArrowheads="1"/>
          </p:cNvSpPr>
          <p:nvPr/>
        </p:nvSpPr>
        <p:spPr bwMode="auto">
          <a:xfrm>
            <a:off x="4572000" y="1214438"/>
            <a:ext cx="4572000" cy="3378200"/>
          </a:xfrm>
          <a:prstGeom prst="rect">
            <a:avLst/>
          </a:prstGeom>
          <a:noFill/>
          <a:ln w="9525">
            <a:noFill/>
            <a:miter lim="800000"/>
            <a:headEnd/>
            <a:tailEnd/>
          </a:ln>
        </p:spPr>
        <p:txBody>
          <a:bodyPr>
            <a:spAutoFit/>
          </a:bodyPr>
          <a:lstStyle/>
          <a:p>
            <a:r>
              <a:rPr lang="ru-RU" sz="2400">
                <a:solidFill>
                  <a:schemeClr val="bg1"/>
                </a:solidFill>
                <a:latin typeface="Calibri" pitchFamily="34" charset="0"/>
                <a:cs typeface="Times New Roman" pitchFamily="18" charset="0"/>
              </a:rPr>
              <a:t>Чернобыль — небольшой город, расположенный на берегу Киевского водохранилища, между реками Уж и Припять,   город,  утопающий в зелени лесов. </a:t>
            </a:r>
          </a:p>
          <a:p>
            <a:r>
              <a:rPr lang="ru-RU" sz="2400">
                <a:solidFill>
                  <a:schemeClr val="bg1"/>
                </a:solidFill>
                <a:latin typeface="Calibri" pitchFamily="34" charset="0"/>
                <a:cs typeface="Times New Roman" pitchFamily="18" charset="0"/>
              </a:rPr>
              <a:t> Это был город-сад! Красивые бульвары и много зелени сделали его приятным местом отдыха.</a:t>
            </a:r>
            <a:endParaRPr lang="ru-RU" sz="2400">
              <a:solidFill>
                <a:schemeClr val="bg1"/>
              </a:solidFill>
              <a:latin typeface="Calibri" pitchFamily="34" charset="0"/>
            </a:endParaRPr>
          </a:p>
        </p:txBody>
      </p:sp>
      <p:sp>
        <p:nvSpPr>
          <p:cNvPr id="7" name="Прямоугольник 6"/>
          <p:cNvSpPr/>
          <p:nvPr/>
        </p:nvSpPr>
        <p:spPr>
          <a:xfrm>
            <a:off x="2928926" y="71414"/>
            <a:ext cx="3571900" cy="923330"/>
          </a:xfrm>
          <a:prstGeom prst="rect">
            <a:avLst/>
          </a:prstGeom>
          <a:noFill/>
          <a:ln>
            <a:noFill/>
          </a:ln>
        </p:spPr>
        <p:txBody>
          <a:bodyPr>
            <a:spAutoFit/>
          </a:bodyPr>
          <a:lstStyle/>
          <a:p>
            <a:pPr algn="ctr" fontAlgn="auto">
              <a:spcBef>
                <a:spcPts val="0"/>
              </a:spcBef>
              <a:spcAft>
                <a:spcPts val="0"/>
              </a:spcAft>
              <a:defRPr/>
            </a:pPr>
            <a:r>
              <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История</a:t>
            </a:r>
          </a:p>
        </p:txBody>
      </p:sp>
      <p:pic>
        <p:nvPicPr>
          <p:cNvPr id="8" name="Содержимое 7" descr="2cd2bd7036f23e75862cf29b01e10051.jpg"/>
          <p:cNvPicPr>
            <a:picLocks noChangeAspect="1"/>
          </p:cNvPicPr>
          <p:nvPr/>
        </p:nvPicPr>
        <p:blipFill>
          <a:blip r:embed="rId3"/>
          <a:srcRect/>
          <a:stretch>
            <a:fillRect/>
          </a:stretch>
        </p:blipFill>
        <p:spPr bwMode="auto">
          <a:xfrm>
            <a:off x="0" y="960438"/>
            <a:ext cx="4500563" cy="2611437"/>
          </a:xfrm>
          <a:prstGeom prst="rect">
            <a:avLst/>
          </a:prstGeom>
          <a:noFill/>
          <a:ln w="9525">
            <a:noFill/>
            <a:miter lim="800000"/>
            <a:headEnd/>
            <a:tailEnd/>
          </a:ln>
        </p:spPr>
      </p:pic>
    </p:spTree>
  </p:cSld>
  <p:clrMapOvr>
    <a:masterClrMapping/>
  </p:clrMapOvr>
  <p:transition spd="med" advClick="0" advTm="8000">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a:xfrm>
            <a:off x="500063" y="0"/>
            <a:ext cx="8229600" cy="857250"/>
          </a:xfrm>
        </p:spPr>
        <p:txBody>
          <a:bodyPr/>
          <a:lstStyle/>
          <a:p>
            <a:pPr eaLnBrk="1" hangingPunct="1"/>
            <a:r>
              <a:rPr lang="ru-RU" smtClean="0"/>
              <a:t>Рождение</a:t>
            </a:r>
          </a:p>
        </p:txBody>
      </p:sp>
      <p:sp>
        <p:nvSpPr>
          <p:cNvPr id="17410" name="Содержимое 2"/>
          <p:cNvSpPr>
            <a:spLocks noGrp="1"/>
          </p:cNvSpPr>
          <p:nvPr>
            <p:ph sz="half" idx="1"/>
          </p:nvPr>
        </p:nvSpPr>
        <p:spPr>
          <a:xfrm>
            <a:off x="0" y="1357313"/>
            <a:ext cx="4286250" cy="2500312"/>
          </a:xfrm>
        </p:spPr>
        <p:txBody>
          <a:bodyPr/>
          <a:lstStyle/>
          <a:p>
            <a:pPr eaLnBrk="1" hangingPunct="1">
              <a:buFont typeface="Arial" charset="0"/>
              <a:buNone/>
            </a:pPr>
            <a:r>
              <a:rPr lang="ru-RU" smtClean="0"/>
              <a:t>	</a:t>
            </a:r>
            <a:r>
              <a:rPr lang="ru-RU" sz="2400" smtClean="0">
                <a:latin typeface="Times New Roman" pitchFamily="18" charset="0"/>
              </a:rPr>
              <a:t>4 февраля 1970 года была основана Чернобыльская АЭС и Припять — город-спутник. Последующие несколько лет параллельно строились город и станция.</a:t>
            </a:r>
          </a:p>
        </p:txBody>
      </p:sp>
      <p:pic>
        <p:nvPicPr>
          <p:cNvPr id="11" name="Содержимое 10" descr="135.jpg"/>
          <p:cNvPicPr>
            <a:picLocks noGrp="1" noChangeAspect="1"/>
          </p:cNvPicPr>
          <p:nvPr>
            <p:ph sz="half" idx="2"/>
          </p:nvPr>
        </p:nvPicPr>
        <p:blipFill>
          <a:blip r:embed="rId2"/>
          <a:srcRect/>
          <a:stretch>
            <a:fillRect/>
          </a:stretch>
        </p:blipFill>
        <p:spPr>
          <a:xfrm>
            <a:off x="4303713" y="928688"/>
            <a:ext cx="4840287" cy="3286125"/>
          </a:xfrm>
        </p:spPr>
      </p:pic>
      <p:sp>
        <p:nvSpPr>
          <p:cNvPr id="17412" name="TextBox 5"/>
          <p:cNvSpPr txBox="1">
            <a:spLocks noChangeArrowheads="1"/>
          </p:cNvSpPr>
          <p:nvPr/>
        </p:nvSpPr>
        <p:spPr bwMode="auto">
          <a:xfrm>
            <a:off x="142875" y="4286250"/>
            <a:ext cx="8786813" cy="2282825"/>
          </a:xfrm>
          <a:prstGeom prst="rect">
            <a:avLst/>
          </a:prstGeom>
          <a:noFill/>
          <a:ln w="9525">
            <a:noFill/>
            <a:miter lim="800000"/>
            <a:headEnd/>
            <a:tailEnd/>
          </a:ln>
        </p:spPr>
        <p:txBody>
          <a:bodyPr>
            <a:spAutoFit/>
          </a:bodyPr>
          <a:lstStyle/>
          <a:p>
            <a:pPr algn="just"/>
            <a:r>
              <a:rPr lang="ru-RU" sz="2400">
                <a:solidFill>
                  <a:schemeClr val="bg1"/>
                </a:solidFill>
                <a:latin typeface="Times New Roman" pitchFamily="18" charset="0"/>
              </a:rPr>
              <a:t>1-ый и 2-ой энергоблоки были построены в 1970—1977 годах, </a:t>
            </a:r>
          </a:p>
          <a:p>
            <a:pPr algn="just"/>
            <a:r>
              <a:rPr lang="ru-RU" sz="2400">
                <a:solidFill>
                  <a:schemeClr val="bg1"/>
                </a:solidFill>
                <a:latin typeface="Times New Roman" pitchFamily="18" charset="0"/>
              </a:rPr>
              <a:t>3-ий и 4-ый  - к концу 1983 года. </a:t>
            </a:r>
          </a:p>
          <a:p>
            <a:pPr algn="just"/>
            <a:r>
              <a:rPr lang="ru-RU" sz="2400">
                <a:solidFill>
                  <a:schemeClr val="bg1"/>
                </a:solidFill>
                <a:latin typeface="Times New Roman" pitchFamily="18" charset="0"/>
              </a:rPr>
              <a:t>В 1981 году начато строительство третьей очереди — 5-го и 6-го энергоблоков с такими же реакторами.</a:t>
            </a:r>
          </a:p>
          <a:p>
            <a:pPr algn="just"/>
            <a:r>
              <a:rPr lang="ru-RU" sz="2400">
                <a:solidFill>
                  <a:schemeClr val="bg1"/>
                </a:solidFill>
                <a:latin typeface="Times New Roman" pitchFamily="18" charset="0"/>
              </a:rPr>
              <a:t>После аварии строительство этих энергоблоков  было остановлено</a:t>
            </a:r>
          </a:p>
        </p:txBody>
      </p:sp>
    </p:spTree>
  </p:cSld>
  <p:clrMapOvr>
    <a:masterClrMapping/>
  </p:clrMapOvr>
  <p:transition spd="med" advClick="0" advTm="800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0"/>
            <a:ext cx="8229600" cy="1143000"/>
          </a:xfrm>
        </p:spPr>
        <p:txBody>
          <a:bodyPr rtlCol="0">
            <a:normAutofit fontScale="90000"/>
          </a:bodyPr>
          <a:lstStyle/>
          <a:p>
            <a:pPr eaLnBrk="1" fontAlgn="auto" hangingPunct="1">
              <a:spcAft>
                <a:spcPts val="0"/>
              </a:spcAft>
              <a:defRPr/>
            </a:pPr>
            <a:r>
              <a:rPr lang="ru-RU" dirty="0" smtClean="0"/>
              <a:t>Зачем была построена Чернобыльская АЭС</a:t>
            </a:r>
            <a:r>
              <a:rPr lang="en-US" dirty="0" smtClean="0"/>
              <a:t>?</a:t>
            </a:r>
            <a:endParaRPr lang="ru-RU" dirty="0"/>
          </a:p>
        </p:txBody>
      </p:sp>
      <p:sp>
        <p:nvSpPr>
          <p:cNvPr id="18434" name="Содержимое 2"/>
          <p:cNvSpPr>
            <a:spLocks noGrp="1"/>
          </p:cNvSpPr>
          <p:nvPr>
            <p:ph sz="half" idx="1"/>
          </p:nvPr>
        </p:nvSpPr>
        <p:spPr>
          <a:xfrm>
            <a:off x="0" y="1214438"/>
            <a:ext cx="5572125" cy="3286125"/>
          </a:xfrm>
        </p:spPr>
        <p:txBody>
          <a:bodyPr/>
          <a:lstStyle/>
          <a:p>
            <a:pPr eaLnBrk="1" hangingPunct="1"/>
            <a:r>
              <a:rPr lang="ru-RU" sz="2400" smtClean="0"/>
              <a:t>АЭС была создана для обеспечения электроэнергией гигантской антенны,  построенной для обнаружения запусков межконтинентальных баллистических ракет.</a:t>
            </a:r>
          </a:p>
          <a:p>
            <a:pPr eaLnBrk="1" hangingPunct="1"/>
            <a:r>
              <a:rPr lang="ru-RU" sz="2400" smtClean="0"/>
              <a:t>Также АЭС обеспечивала 17% всей территории Украины.</a:t>
            </a:r>
          </a:p>
          <a:p>
            <a:pPr eaLnBrk="1" hangingPunct="1"/>
            <a:endParaRPr lang="ru-RU" smtClean="0"/>
          </a:p>
        </p:txBody>
      </p:sp>
      <p:pic>
        <p:nvPicPr>
          <p:cNvPr id="5" name="Содержимое 4" descr="12586668.jpg"/>
          <p:cNvPicPr>
            <a:picLocks noGrp="1" noChangeAspect="1"/>
          </p:cNvPicPr>
          <p:nvPr>
            <p:ph sz="half" idx="2"/>
          </p:nvPr>
        </p:nvPicPr>
        <p:blipFill>
          <a:blip r:embed="rId2"/>
          <a:srcRect l="10393" t="14874"/>
          <a:stretch>
            <a:fillRect/>
          </a:stretch>
        </p:blipFill>
        <p:spPr>
          <a:xfrm>
            <a:off x="5357813" y="1285875"/>
            <a:ext cx="3382962" cy="2452688"/>
          </a:xfrm>
        </p:spPr>
      </p:pic>
      <p:pic>
        <p:nvPicPr>
          <p:cNvPr id="7" name="Рисунок 6" descr="postradavshie_pri_avarii_na_chernobylskoy_aes_territorii_sootvetstvuyut_normam_radiatsionnoy_bezopasnosti_thumb_fed_show.jpg"/>
          <p:cNvPicPr>
            <a:picLocks noChangeAspect="1"/>
          </p:cNvPicPr>
          <p:nvPr/>
        </p:nvPicPr>
        <p:blipFill>
          <a:blip r:embed="rId3"/>
          <a:srcRect t="15532" b="15532"/>
          <a:stretch>
            <a:fillRect/>
          </a:stretch>
        </p:blipFill>
        <p:spPr bwMode="auto">
          <a:xfrm>
            <a:off x="2124075" y="4076700"/>
            <a:ext cx="4584700" cy="2357438"/>
          </a:xfrm>
          <a:prstGeom prst="rect">
            <a:avLst/>
          </a:prstGeom>
          <a:noFill/>
          <a:ln w="9525">
            <a:noFill/>
            <a:miter lim="800000"/>
            <a:headEnd/>
            <a:tailEnd/>
          </a:ln>
        </p:spPr>
      </p:pic>
    </p:spTree>
  </p:cSld>
  <p:clrMapOvr>
    <a:masterClrMapping/>
  </p:clrMapOvr>
  <p:transition spd="med" advClick="0" advTm="8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угольник 4"/>
          <p:cNvSpPr>
            <a:spLocks noChangeArrowheads="1"/>
          </p:cNvSpPr>
          <p:nvPr/>
        </p:nvSpPr>
        <p:spPr bwMode="auto">
          <a:xfrm>
            <a:off x="179388" y="188913"/>
            <a:ext cx="4679950" cy="2647950"/>
          </a:xfrm>
          <a:prstGeom prst="rect">
            <a:avLst/>
          </a:prstGeom>
          <a:noFill/>
          <a:ln w="9525">
            <a:noFill/>
            <a:miter lim="800000"/>
            <a:headEnd/>
            <a:tailEnd/>
          </a:ln>
        </p:spPr>
        <p:txBody>
          <a:bodyPr>
            <a:spAutoFit/>
          </a:bodyPr>
          <a:lstStyle/>
          <a:p>
            <a:r>
              <a:rPr lang="ru-RU" sz="2400">
                <a:solidFill>
                  <a:schemeClr val="bg1"/>
                </a:solidFill>
                <a:latin typeface="Calibri" pitchFamily="34" charset="0"/>
              </a:rPr>
              <a:t>25 апреля 1986 года на 4-ом энергоблоке Чернобыльской атомной электростанции планировался как не совсем обычный. Предполагалось остановить реактор на планово-предупредительный ремонт.</a:t>
            </a:r>
            <a:r>
              <a:rPr lang="ru-RU" sz="2400">
                <a:latin typeface="Calibri" pitchFamily="34" charset="0"/>
              </a:rPr>
              <a:t> </a:t>
            </a:r>
          </a:p>
        </p:txBody>
      </p:sp>
      <p:pic>
        <p:nvPicPr>
          <p:cNvPr id="19458" name="Рисунок 2" descr="-god-nazad-proizoshla-avarija-na-chernobylskoj-aes-foto_19003_s__2.jpg"/>
          <p:cNvPicPr>
            <a:picLocks noChangeAspect="1"/>
          </p:cNvPicPr>
          <p:nvPr/>
        </p:nvPicPr>
        <p:blipFill>
          <a:blip r:embed="rId2"/>
          <a:srcRect/>
          <a:stretch>
            <a:fillRect/>
          </a:stretch>
        </p:blipFill>
        <p:spPr bwMode="auto">
          <a:xfrm>
            <a:off x="179388" y="3213100"/>
            <a:ext cx="4716462" cy="3143250"/>
          </a:xfrm>
          <a:prstGeom prst="rect">
            <a:avLst/>
          </a:prstGeom>
          <a:noFill/>
          <a:ln w="9525">
            <a:noFill/>
            <a:miter lim="800000"/>
            <a:headEnd/>
            <a:tailEnd/>
          </a:ln>
        </p:spPr>
      </p:pic>
      <p:pic>
        <p:nvPicPr>
          <p:cNvPr id="19459" name="Рисунок 4" descr="-god-nazad-proizoshla-avarija-na-chernobylskoj-aes-foto_19003_s__5.jpg"/>
          <p:cNvPicPr>
            <a:picLocks noChangeAspect="1"/>
          </p:cNvPicPr>
          <p:nvPr/>
        </p:nvPicPr>
        <p:blipFill>
          <a:blip r:embed="rId3"/>
          <a:srcRect/>
          <a:stretch>
            <a:fillRect/>
          </a:stretch>
        </p:blipFill>
        <p:spPr bwMode="auto">
          <a:xfrm>
            <a:off x="5003800" y="188913"/>
            <a:ext cx="3854450" cy="2890837"/>
          </a:xfrm>
          <a:prstGeom prst="rect">
            <a:avLst/>
          </a:prstGeom>
          <a:noFill/>
          <a:ln w="9525">
            <a:noFill/>
            <a:miter lim="800000"/>
            <a:headEnd/>
            <a:tailEnd/>
          </a:ln>
        </p:spPr>
      </p:pic>
      <p:sp>
        <p:nvSpPr>
          <p:cNvPr id="19460" name="Rectangle 5"/>
          <p:cNvSpPr>
            <a:spLocks noChangeArrowheads="1"/>
          </p:cNvSpPr>
          <p:nvPr/>
        </p:nvSpPr>
        <p:spPr bwMode="auto">
          <a:xfrm>
            <a:off x="5148263" y="3284538"/>
            <a:ext cx="3708400" cy="2647950"/>
          </a:xfrm>
          <a:prstGeom prst="rect">
            <a:avLst/>
          </a:prstGeom>
          <a:noFill/>
          <a:ln w="9525">
            <a:noFill/>
            <a:miter lim="800000"/>
            <a:headEnd/>
            <a:tailEnd/>
          </a:ln>
        </p:spPr>
        <p:txBody>
          <a:bodyPr>
            <a:spAutoFit/>
          </a:bodyPr>
          <a:lstStyle/>
          <a:p>
            <a:r>
              <a:rPr lang="ru-RU" sz="2400">
                <a:solidFill>
                  <a:schemeClr val="bg1"/>
                </a:solidFill>
                <a:latin typeface="Calibri" pitchFamily="34" charset="0"/>
              </a:rPr>
              <a:t>Перед остановкой были запланированы испытания одного из турбогенераторов в режиме выбега с нагрузкой собственных нужд блока.</a:t>
            </a:r>
          </a:p>
        </p:txBody>
      </p:sp>
    </p:spTree>
  </p:cSld>
  <p:clrMapOvr>
    <a:masterClrMapping/>
  </p:clrMapOvr>
  <p:transition spd="med" advClick="0" advTm="8000">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4"/>
          <p:cNvSpPr>
            <a:spLocks noChangeArrowheads="1"/>
          </p:cNvSpPr>
          <p:nvPr/>
        </p:nvSpPr>
        <p:spPr bwMode="auto">
          <a:xfrm>
            <a:off x="755650" y="5084763"/>
            <a:ext cx="4429125" cy="1187450"/>
          </a:xfrm>
          <a:prstGeom prst="rect">
            <a:avLst/>
          </a:prstGeom>
          <a:noFill/>
          <a:ln w="9525">
            <a:noFill/>
            <a:miter lim="800000"/>
            <a:headEnd/>
            <a:tailEnd/>
          </a:ln>
        </p:spPr>
        <p:txBody>
          <a:bodyPr>
            <a:spAutoFit/>
          </a:bodyPr>
          <a:lstStyle/>
          <a:p>
            <a:r>
              <a:rPr lang="ru-RU" sz="2400">
                <a:solidFill>
                  <a:schemeClr val="bg1"/>
                </a:solidFill>
                <a:latin typeface="Calibri" pitchFamily="34" charset="0"/>
              </a:rPr>
              <a:t>Произошла мощная техногенная катастрофа </a:t>
            </a:r>
            <a:br>
              <a:rPr lang="ru-RU" sz="2400">
                <a:solidFill>
                  <a:schemeClr val="bg1"/>
                </a:solidFill>
                <a:latin typeface="Calibri" pitchFamily="34" charset="0"/>
              </a:rPr>
            </a:br>
            <a:r>
              <a:rPr lang="ru-RU" sz="2400">
                <a:solidFill>
                  <a:schemeClr val="bg1"/>
                </a:solidFill>
                <a:latin typeface="Calibri" pitchFamily="34" charset="0"/>
              </a:rPr>
              <a:t>на атомном объекте. </a:t>
            </a:r>
          </a:p>
        </p:txBody>
      </p:sp>
      <p:pic>
        <p:nvPicPr>
          <p:cNvPr id="6" name="Рисунок 2" descr="-god-nazad-proizoshla-avarija-na-chernobylskoj-aes-foto_19003_s__3.jpg"/>
          <p:cNvPicPr>
            <a:picLocks noChangeAspect="1"/>
          </p:cNvPicPr>
          <p:nvPr/>
        </p:nvPicPr>
        <p:blipFill>
          <a:blip r:embed="rId2"/>
          <a:srcRect b="12456"/>
          <a:stretch>
            <a:fillRect/>
          </a:stretch>
        </p:blipFill>
        <p:spPr bwMode="auto">
          <a:xfrm>
            <a:off x="250825" y="115888"/>
            <a:ext cx="3433763" cy="4392612"/>
          </a:xfrm>
          <a:prstGeom prst="rect">
            <a:avLst/>
          </a:prstGeom>
          <a:noFill/>
          <a:ln w="9525">
            <a:noFill/>
            <a:miter lim="800000"/>
            <a:headEnd/>
            <a:tailEnd/>
          </a:ln>
        </p:spPr>
      </p:pic>
      <p:pic>
        <p:nvPicPr>
          <p:cNvPr id="7" name="Picture 3"/>
          <p:cNvPicPr>
            <a:picLocks noChangeAspect="1" noChangeArrowheads="1"/>
          </p:cNvPicPr>
          <p:nvPr/>
        </p:nvPicPr>
        <p:blipFill>
          <a:blip r:embed="rId3"/>
          <a:srcRect/>
          <a:stretch>
            <a:fillRect/>
          </a:stretch>
        </p:blipFill>
        <p:spPr bwMode="auto">
          <a:xfrm>
            <a:off x="5365750" y="2205038"/>
            <a:ext cx="3433763" cy="4319587"/>
          </a:xfrm>
          <a:prstGeom prst="rect">
            <a:avLst/>
          </a:prstGeom>
          <a:noFill/>
          <a:ln w="9525">
            <a:noFill/>
            <a:miter lim="800000"/>
            <a:headEnd/>
            <a:tailEnd/>
          </a:ln>
        </p:spPr>
      </p:pic>
      <p:sp>
        <p:nvSpPr>
          <p:cNvPr id="20484" name="Rectangle 5"/>
          <p:cNvSpPr>
            <a:spLocks noChangeArrowheads="1"/>
          </p:cNvSpPr>
          <p:nvPr/>
        </p:nvSpPr>
        <p:spPr bwMode="auto">
          <a:xfrm>
            <a:off x="3814763" y="115888"/>
            <a:ext cx="5329237" cy="2647950"/>
          </a:xfrm>
          <a:prstGeom prst="rect">
            <a:avLst/>
          </a:prstGeom>
          <a:noFill/>
          <a:ln w="9525">
            <a:noFill/>
            <a:miter lim="800000"/>
            <a:headEnd/>
            <a:tailEnd/>
          </a:ln>
        </p:spPr>
        <p:txBody>
          <a:bodyPr>
            <a:spAutoFit/>
          </a:bodyPr>
          <a:lstStyle/>
          <a:p>
            <a:r>
              <a:rPr lang="ru-RU" sz="2400">
                <a:solidFill>
                  <a:schemeClr val="bg1"/>
                </a:solidFill>
                <a:latin typeface="Calibri" pitchFamily="34" charset="0"/>
              </a:rPr>
              <a:t>26 апреля 1986 года в 1 час 24 минуты </a:t>
            </a:r>
            <a:r>
              <a:rPr lang="en-US" sz="2400">
                <a:solidFill>
                  <a:schemeClr val="bg1"/>
                </a:solidFill>
                <a:latin typeface="Calibri" pitchFamily="34" charset="0"/>
              </a:rPr>
              <a:t/>
            </a:r>
            <a:br>
              <a:rPr lang="en-US" sz="2400">
                <a:solidFill>
                  <a:schemeClr val="bg1"/>
                </a:solidFill>
                <a:latin typeface="Calibri" pitchFamily="34" charset="0"/>
              </a:rPr>
            </a:br>
            <a:r>
              <a:rPr lang="ru-RU" sz="2400">
                <a:solidFill>
                  <a:schemeClr val="bg1"/>
                </a:solidFill>
                <a:latin typeface="Calibri" pitchFamily="34" charset="0"/>
              </a:rPr>
              <a:t>на 4-ом энергоблоке Чернобыльской АЭС раздались последовательно два взрыва, которые возвестили весь мир о свершившейся трагедии уходящего века. </a:t>
            </a:r>
            <a:r>
              <a:rPr lang="en-US" sz="2400">
                <a:solidFill>
                  <a:schemeClr val="bg1"/>
                </a:solidFill>
                <a:latin typeface="Calibri" pitchFamily="34" charset="0"/>
              </a:rPr>
              <a:t/>
            </a:r>
            <a:br>
              <a:rPr lang="en-US" sz="2400">
                <a:solidFill>
                  <a:schemeClr val="bg1"/>
                </a:solidFill>
                <a:latin typeface="Calibri" pitchFamily="34" charset="0"/>
              </a:rPr>
            </a:br>
            <a:endParaRPr lang="ru-RU" sz="2400">
              <a:solidFill>
                <a:schemeClr val="bg1"/>
              </a:solidFill>
              <a:latin typeface="Calibri" pitchFamily="34" charset="0"/>
            </a:endParaRPr>
          </a:p>
        </p:txBody>
      </p:sp>
    </p:spTree>
  </p:cSld>
  <p:clrMapOvr>
    <a:masterClrMapping/>
  </p:clrMapOvr>
  <p:transition spd="med" advClick="0" advTm="8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4"/>
          <p:cNvPicPr>
            <a:picLocks noChangeAspect="1" noChangeArrowheads="1"/>
          </p:cNvPicPr>
          <p:nvPr/>
        </p:nvPicPr>
        <p:blipFill>
          <a:blip r:embed="rId2"/>
          <a:srcRect/>
          <a:stretch>
            <a:fillRect/>
          </a:stretch>
        </p:blipFill>
        <p:spPr bwMode="auto">
          <a:xfrm>
            <a:off x="500063" y="428625"/>
            <a:ext cx="8072437" cy="5929313"/>
          </a:xfrm>
          <a:prstGeom prst="rect">
            <a:avLst/>
          </a:prstGeom>
          <a:noFill/>
          <a:ln w="9525">
            <a:noFill/>
            <a:miter lim="800000"/>
            <a:headEnd/>
            <a:tailEnd/>
          </a:ln>
        </p:spPr>
      </p:pic>
    </p:spTree>
  </p:cSld>
  <p:clrMapOvr>
    <a:masterClrMapping/>
  </p:clrMapOvr>
  <p:transition spd="med" advClick="0" advTm="8000">
    <p:diamond/>
  </p:transition>
  <p:timing>
    <p:tnLst>
      <p:par>
        <p:cTn id="1" dur="indefinite" restart="never" nodeType="tmRoot"/>
      </p:par>
    </p:tnLst>
  </p:timing>
</p:sld>
</file>

<file path=ppt/theme/theme1.xml><?xml version="1.0" encoding="utf-8"?>
<a:theme xmlns:a="http://schemas.openxmlformats.org/drawingml/2006/main" name="abstract(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F2A368D3035494DA465E43C4C6E389A" ma:contentTypeVersion="0" ma:contentTypeDescription="Создание документа." ma:contentTypeScope="" ma:versionID="d1d54fd65e0c52a0ce3731597e904dcd">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E0C231-1AD7-4FB1-B5E4-5BFF04910775}"/>
</file>

<file path=customXml/itemProps2.xml><?xml version="1.0" encoding="utf-8"?>
<ds:datastoreItem xmlns:ds="http://schemas.openxmlformats.org/officeDocument/2006/customXml" ds:itemID="{2F054B67-4252-4AB8-A46C-1CD50DC452D8}"/>
</file>

<file path=customXml/itemProps3.xml><?xml version="1.0" encoding="utf-8"?>
<ds:datastoreItem xmlns:ds="http://schemas.openxmlformats.org/officeDocument/2006/customXml" ds:itemID="{F0BF06B0-F627-4BAE-A78D-BE5B3579E04D}"/>
</file>

<file path=docProps/app.xml><?xml version="1.0" encoding="utf-8"?>
<Properties xmlns="http://schemas.openxmlformats.org/officeDocument/2006/extended-properties" xmlns:vt="http://schemas.openxmlformats.org/officeDocument/2006/docPropsVTypes">
  <Template>TS101982039</Template>
  <TotalTime>1023</TotalTime>
  <Words>1063</Words>
  <Application>Microsoft Office PowerPoint</Application>
  <PresentationFormat>On-screen Show (4:3)</PresentationFormat>
  <Paragraphs>71</Paragraphs>
  <Slides>28</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2</vt:i4>
      </vt:variant>
      <vt:variant>
        <vt:lpstr>Заголовки слайдов</vt:lpstr>
      </vt:variant>
      <vt:variant>
        <vt:i4>28</vt:i4>
      </vt:variant>
    </vt:vector>
  </HeadingPairs>
  <TitlesOfParts>
    <vt:vector size="35" baseType="lpstr">
      <vt:lpstr>Arial</vt:lpstr>
      <vt:lpstr>Calibri</vt:lpstr>
      <vt:lpstr>Times New Roman</vt:lpstr>
      <vt:lpstr>Wingdings</vt:lpstr>
      <vt:lpstr>Comic Sans MS</vt:lpstr>
      <vt:lpstr>abstract(2)</vt:lpstr>
      <vt:lpstr>abstract(2)</vt:lpstr>
      <vt:lpstr>Слайд 1</vt:lpstr>
      <vt:lpstr>Чернобыль</vt:lpstr>
      <vt:lpstr>Слайд 3</vt:lpstr>
      <vt:lpstr>Слайд 4</vt:lpstr>
      <vt:lpstr>Рождение</vt:lpstr>
      <vt:lpstr>Зачем была построена Чернобыльская АЭС?</vt:lpstr>
      <vt:lpstr>Слайд 7</vt:lpstr>
      <vt:lpstr>Слайд 8</vt:lpstr>
      <vt:lpstr>Слайд 9</vt:lpstr>
      <vt:lpstr>Слайд 10</vt:lpstr>
      <vt:lpstr>Слайд 11</vt:lpstr>
      <vt:lpstr>Что произошло в ту ночь?</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Кто виноват в катастрофе в Припяти?</vt:lpstr>
      <vt:lpstr>Ранние последствия</vt:lpstr>
      <vt:lpstr>Отдаленные последствия</vt:lpstr>
      <vt:lpstr>Генетические последствия</vt:lpstr>
      <vt:lpstr>Экологические последствия</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icc</cp:lastModifiedBy>
  <cp:revision>124</cp:revision>
  <dcterms:created xsi:type="dcterms:W3CDTF">2010-11-19T13:45:02Z</dcterms:created>
  <dcterms:modified xsi:type="dcterms:W3CDTF">2016-02-09T09:48:42Z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0x0101004F2A368D3035494DA465E43C4C6E389A</vt:lpwstr>
  </property>
</Properties>
</file>